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Aristotelica Pro" panose="020B0604020202020204" charset="0"/>
      <p:regular r:id="rId24"/>
    </p:embeddedFont>
    <p:embeddedFont>
      <p:font typeface="Ballpoint" panose="020B0604020202020204" charset="0"/>
      <p:regular r:id="rId25"/>
    </p:embeddedFont>
    <p:embeddedFont>
      <p:font typeface="Canva Sans" panose="020B0604020202020204" charset="0"/>
      <p:regular r:id="rId26"/>
    </p:embeddedFont>
    <p:embeddedFont>
      <p:font typeface="Canva Sans Bold" panose="020B0604020202020204" charset="0"/>
      <p:regular r:id="rId27"/>
    </p:embeddedFont>
    <p:embeddedFont>
      <p:font typeface="Century Gothic Paneuropean" panose="020B0604020202020204" charset="0"/>
      <p:regular r:id="rId28"/>
    </p:embeddedFont>
    <p:embeddedFont>
      <p:font typeface="Century Gothic Paneuropean Bold" panose="020B0604020202020204" charset="0"/>
      <p:regular r:id="rId29"/>
    </p:embeddedFont>
    <p:embeddedFont>
      <p:font typeface="Cy Grotesk Key Bold" panose="020B0604020202020204" charset="0"/>
      <p:regular r:id="rId30"/>
    </p:embeddedFont>
    <p:embeddedFont>
      <p:font typeface="DM Sans" pitchFamily="2" charset="0"/>
      <p:regular r:id="rId31"/>
    </p:embeddedFont>
    <p:embeddedFont>
      <p:font typeface="DM Sans Bold" charset="0"/>
      <p:regular r:id="rId32"/>
    </p:embeddedFont>
    <p:embeddedFont>
      <p:font typeface="Garet" panose="020B0604020202020204" charset="0"/>
      <p:regular r:id="rId33"/>
    </p:embeddedFont>
    <p:embeddedFont>
      <p:font typeface="Garet Bold" panose="020B0604020202020204" charset="0"/>
      <p:regular r:id="rId34"/>
    </p:embeddedFont>
    <p:embeddedFont>
      <p:font typeface="League Spartan" panose="020B0604020202020204" charset="0"/>
      <p:regular r:id="rId35"/>
    </p:embeddedFont>
    <p:embeddedFont>
      <p:font typeface="Literata Bold" panose="020B0604020202020204" charset="0"/>
      <p:regular r:id="rId36"/>
    </p:embeddedFont>
    <p:embeddedFont>
      <p:font typeface="Poppins Bold" panose="020B0604020202020204" charset="0"/>
      <p:regular r:id="rId37"/>
    </p:embeddedFont>
    <p:embeddedFont>
      <p:font typeface="Proxima Nova Bold" panose="020B0604020202020204" charset="0"/>
      <p:regular r:id="rId38"/>
    </p:embeddedFont>
    <p:embeddedFont>
      <p:font typeface="Quattrocento" panose="02020502030000000404" pitchFamily="18" charset="0"/>
      <p:regular r:id="rId39"/>
    </p:embeddedFont>
    <p:embeddedFont>
      <p:font typeface="Quattrocento Bold" panose="020208020300000004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3" Type="http://schemas.openxmlformats.org/officeDocument/2006/relationships/image" Target="../media/image92.jpeg"/><Relationship Id="rId7" Type="http://schemas.openxmlformats.org/officeDocument/2006/relationships/image" Target="../media/image9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5" Type="http://schemas.openxmlformats.org/officeDocument/2006/relationships/image" Target="../media/image94.sv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0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24.sv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sv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svg"/><Relationship Id="rId25" Type="http://schemas.openxmlformats.org/officeDocument/2006/relationships/image" Target="../media/image50.png"/><Relationship Id="rId2" Type="http://schemas.openxmlformats.org/officeDocument/2006/relationships/image" Target="../media/image4.jpe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40.svg"/><Relationship Id="rId23" Type="http://schemas.openxmlformats.org/officeDocument/2006/relationships/image" Target="../media/image48.png"/><Relationship Id="rId10" Type="http://schemas.openxmlformats.org/officeDocument/2006/relationships/image" Target="../media/image35.svg"/><Relationship Id="rId19" Type="http://schemas.openxmlformats.org/officeDocument/2006/relationships/image" Target="../media/image44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17" Type="http://schemas.openxmlformats.org/officeDocument/2006/relationships/image" Target="../media/image65.png"/><Relationship Id="rId2" Type="http://schemas.openxmlformats.org/officeDocument/2006/relationships/image" Target="../media/image4.jpe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svg"/><Relationship Id="rId19" Type="http://schemas.openxmlformats.org/officeDocument/2006/relationships/image" Target="../media/image67.png"/><Relationship Id="rId4" Type="http://schemas.openxmlformats.org/officeDocument/2006/relationships/image" Target="../media/image52.svg"/><Relationship Id="rId9" Type="http://schemas.openxmlformats.org/officeDocument/2006/relationships/image" Target="../media/image57.png"/><Relationship Id="rId14" Type="http://schemas.openxmlformats.org/officeDocument/2006/relationships/image" Target="../media/image6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61.png"/><Relationship Id="rId18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17" Type="http://schemas.openxmlformats.org/officeDocument/2006/relationships/image" Target="../media/image74.png"/><Relationship Id="rId2" Type="http://schemas.openxmlformats.org/officeDocument/2006/relationships/image" Target="../media/image4.jpe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11" Type="http://schemas.openxmlformats.org/officeDocument/2006/relationships/image" Target="../media/image59.png"/><Relationship Id="rId5" Type="http://schemas.openxmlformats.org/officeDocument/2006/relationships/image" Target="../media/image70.png"/><Relationship Id="rId15" Type="http://schemas.openxmlformats.org/officeDocument/2006/relationships/image" Target="../media/image72.png"/><Relationship Id="rId10" Type="http://schemas.openxmlformats.org/officeDocument/2006/relationships/image" Target="../media/image58.svg"/><Relationship Id="rId19" Type="http://schemas.openxmlformats.org/officeDocument/2006/relationships/image" Target="../media/image76.png"/><Relationship Id="rId4" Type="http://schemas.openxmlformats.org/officeDocument/2006/relationships/image" Target="../media/image69.svg"/><Relationship Id="rId9" Type="http://schemas.openxmlformats.org/officeDocument/2006/relationships/image" Target="../media/image57.png"/><Relationship Id="rId14" Type="http://schemas.openxmlformats.org/officeDocument/2006/relationships/image" Target="../media/image6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71000">
              <a:srgbClr val="FFFFFF">
                <a:alpha val="100000"/>
              </a:srgbClr>
            </a:gs>
            <a:gs pos="100000">
              <a:srgbClr val="06588E">
                <a:alpha val="100000"/>
              </a:srgbClr>
            </a:gs>
          </a:gsLst>
          <a:lin ang="5809086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8100000">
            <a:off x="16620344" y="5124850"/>
            <a:ext cx="1956578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3" name="AutoShape 3"/>
          <p:cNvSpPr/>
          <p:nvPr/>
        </p:nvSpPr>
        <p:spPr>
          <a:xfrm rot="8100000">
            <a:off x="12874009" y="7017144"/>
            <a:ext cx="6345679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4" name="AutoShape 4"/>
          <p:cNvSpPr/>
          <p:nvPr/>
        </p:nvSpPr>
        <p:spPr>
          <a:xfrm rot="8100000">
            <a:off x="14839159" y="6345241"/>
            <a:ext cx="404336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5" name="AutoShape 5"/>
          <p:cNvSpPr/>
          <p:nvPr/>
        </p:nvSpPr>
        <p:spPr>
          <a:xfrm rot="8100000">
            <a:off x="15092020" y="5996388"/>
            <a:ext cx="3763851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 rot="8100000">
            <a:off x="15953394" y="6467475"/>
            <a:ext cx="2754697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745815" y="4675190"/>
            <a:ext cx="10497971" cy="4649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1"/>
              </a:lnSpc>
            </a:pPr>
            <a:r>
              <a:rPr lang="en-US" sz="4634" b="1" u="sng">
                <a:solidFill>
                  <a:srgbClr val="0F496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Team Code:</a:t>
            </a:r>
            <a:r>
              <a:rPr lang="en-US" sz="4634" b="1">
                <a:solidFill>
                  <a:srgbClr val="0F496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 </a:t>
            </a:r>
            <a:r>
              <a:rPr lang="en-US" sz="4634">
                <a:solidFill>
                  <a:srgbClr val="0F496F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26-1-D-21</a:t>
            </a:r>
          </a:p>
          <a:p>
            <a:pPr algn="l">
              <a:lnSpc>
                <a:spcPts val="5561"/>
              </a:lnSpc>
            </a:pPr>
            <a:r>
              <a:rPr lang="en-US" sz="4634" b="1" u="sng">
                <a:solidFill>
                  <a:srgbClr val="0F496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Students</a:t>
            </a:r>
            <a:r>
              <a:rPr lang="en-US" sz="4634" b="1">
                <a:solidFill>
                  <a:srgbClr val="0F496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:  </a:t>
            </a:r>
            <a:r>
              <a:rPr lang="en-US" sz="4634">
                <a:solidFill>
                  <a:srgbClr val="0F496F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Avner Shimon</a:t>
            </a:r>
          </a:p>
          <a:p>
            <a:pPr algn="l">
              <a:lnSpc>
                <a:spcPts val="5561"/>
              </a:lnSpc>
            </a:pPr>
            <a:r>
              <a:rPr lang="en-US" sz="4634">
                <a:solidFill>
                  <a:srgbClr val="0F496F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	              Bar Leibovich</a:t>
            </a:r>
          </a:p>
          <a:p>
            <a:pPr algn="l">
              <a:lnSpc>
                <a:spcPts val="5561"/>
              </a:lnSpc>
            </a:pPr>
            <a:r>
              <a:rPr lang="en-US" sz="4634" b="1" u="sng">
                <a:solidFill>
                  <a:srgbClr val="0F496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Advisor:</a:t>
            </a:r>
            <a:r>
              <a:rPr lang="en-US" sz="4634" b="1">
                <a:solidFill>
                  <a:srgbClr val="0F496F"/>
                </a:solidFill>
                <a:latin typeface="Century Gothic Paneuropean Bold"/>
                <a:ea typeface="Century Gothic Paneuropean Bold"/>
                <a:cs typeface="Century Gothic Paneuropean Bold"/>
                <a:sym typeface="Century Gothic Paneuropean Bold"/>
              </a:rPr>
              <a:t>  </a:t>
            </a:r>
            <a:r>
              <a:rPr lang="en-US" sz="4634">
                <a:solidFill>
                  <a:srgbClr val="0F496F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PhD. Moshe Sulamy</a:t>
            </a:r>
          </a:p>
          <a:p>
            <a:pPr algn="l">
              <a:lnSpc>
                <a:spcPts val="4449"/>
              </a:lnSpc>
            </a:pPr>
            <a:r>
              <a:rPr lang="en-US" sz="3707">
                <a:solidFill>
                  <a:srgbClr val="0F496F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 </a:t>
            </a:r>
          </a:p>
          <a:p>
            <a:pPr algn="l">
              <a:lnSpc>
                <a:spcPts val="4449"/>
              </a:lnSpc>
            </a:pPr>
            <a:r>
              <a:rPr lang="en-US" sz="3707">
                <a:solidFill>
                  <a:srgbClr val="0F496F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			 </a:t>
            </a:r>
          </a:p>
          <a:p>
            <a:pPr algn="l">
              <a:lnSpc>
                <a:spcPts val="5561"/>
              </a:lnSpc>
            </a:pPr>
            <a:endParaRPr lang="en-US" sz="3707">
              <a:solidFill>
                <a:srgbClr val="0F496F"/>
              </a:solidFill>
              <a:latin typeface="Century Gothic Paneuropean"/>
              <a:ea typeface="Century Gothic Paneuropean"/>
              <a:cs typeface="Century Gothic Paneuropean"/>
              <a:sym typeface="Century Gothic Paneuropean"/>
            </a:endParaRPr>
          </a:p>
        </p:txBody>
      </p:sp>
      <p:sp>
        <p:nvSpPr>
          <p:cNvPr id="8" name="Freeform 8" descr="תמונה שמכילה גופן, לוגו, סמל, גרפיקה  תוכן בינה מלאכותית גנרטיבית עשוי להיות שגוי."/>
          <p:cNvSpPr/>
          <p:nvPr/>
        </p:nvSpPr>
        <p:spPr>
          <a:xfrm>
            <a:off x="7628650" y="1731539"/>
            <a:ext cx="9885388" cy="3771529"/>
          </a:xfrm>
          <a:custGeom>
            <a:avLst/>
            <a:gdLst/>
            <a:ahLst/>
            <a:cxnLst/>
            <a:rect l="l" t="t" r="r" b="b"/>
            <a:pathLst>
              <a:path w="9885388" h="3771529">
                <a:moveTo>
                  <a:pt x="0" y="0"/>
                </a:moveTo>
                <a:lnTo>
                  <a:pt x="9885388" y="0"/>
                </a:lnTo>
                <a:lnTo>
                  <a:pt x="9885388" y="3771529"/>
                </a:lnTo>
                <a:lnTo>
                  <a:pt x="0" y="3771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2265797" y="8561599"/>
            <a:ext cx="5874725" cy="1393403"/>
          </a:xfrm>
          <a:custGeom>
            <a:avLst/>
            <a:gdLst/>
            <a:ahLst/>
            <a:cxnLst/>
            <a:rect l="l" t="t" r="r" b="b"/>
            <a:pathLst>
              <a:path w="5874725" h="1393403">
                <a:moveTo>
                  <a:pt x="0" y="0"/>
                </a:moveTo>
                <a:lnTo>
                  <a:pt x="5874724" y="0"/>
                </a:lnTo>
                <a:lnTo>
                  <a:pt x="5874724" y="1393402"/>
                </a:lnTo>
                <a:lnTo>
                  <a:pt x="0" y="1393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9" r="-239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745815" y="5821367"/>
            <a:ext cx="10348321" cy="5799372"/>
          </a:xfrm>
          <a:custGeom>
            <a:avLst/>
            <a:gdLst/>
            <a:ahLst/>
            <a:cxnLst/>
            <a:rect l="l" t="t" r="r" b="b"/>
            <a:pathLst>
              <a:path w="10348321" h="5799372">
                <a:moveTo>
                  <a:pt x="0" y="0"/>
                </a:moveTo>
                <a:lnTo>
                  <a:pt x="10348321" y="0"/>
                </a:lnTo>
                <a:lnTo>
                  <a:pt x="10348321" y="5799372"/>
                </a:lnTo>
                <a:lnTo>
                  <a:pt x="0" y="5799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17784800" y="9766089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0F496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786" y="175757"/>
            <a:ext cx="18123214" cy="10111243"/>
          </a:xfrm>
          <a:custGeom>
            <a:avLst/>
            <a:gdLst/>
            <a:ahLst/>
            <a:cxnLst/>
            <a:rect l="l" t="t" r="r" b="b"/>
            <a:pathLst>
              <a:path w="18123214" h="10111243">
                <a:moveTo>
                  <a:pt x="0" y="0"/>
                </a:moveTo>
                <a:lnTo>
                  <a:pt x="18123214" y="0"/>
                </a:lnTo>
                <a:lnTo>
                  <a:pt x="18123214" y="10111243"/>
                </a:lnTo>
                <a:lnTo>
                  <a:pt x="0" y="10111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6655551" y="71927"/>
            <a:ext cx="4976898" cy="10143147"/>
          </a:xfrm>
          <a:custGeom>
            <a:avLst/>
            <a:gdLst/>
            <a:ahLst/>
            <a:cxnLst/>
            <a:rect l="l" t="t" r="r" b="b"/>
            <a:pathLst>
              <a:path w="4976898" h="10143147">
                <a:moveTo>
                  <a:pt x="0" y="0"/>
                </a:moveTo>
                <a:lnTo>
                  <a:pt x="4976898" y="0"/>
                </a:lnTo>
                <a:lnTo>
                  <a:pt x="4976898" y="10143146"/>
                </a:lnTo>
                <a:lnTo>
                  <a:pt x="0" y="10143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15" r="-2215"/>
            </a:stretch>
          </a:blipFill>
          <a:ln cap="rnd">
            <a:noFill/>
            <a:prstDash val="lgDash"/>
            <a:round/>
          </a:ln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6858000" y="1"/>
            <a:ext cx="4820319" cy="10096500"/>
          </a:xfrm>
          <a:custGeom>
            <a:avLst/>
            <a:gdLst/>
            <a:ahLst/>
            <a:cxnLst/>
            <a:rect l="l" t="t" r="r" b="b"/>
            <a:pathLst>
              <a:path w="5068639" h="10421805">
                <a:moveTo>
                  <a:pt x="0" y="0"/>
                </a:moveTo>
                <a:lnTo>
                  <a:pt x="5068640" y="0"/>
                </a:lnTo>
                <a:lnTo>
                  <a:pt x="5068640" y="10421805"/>
                </a:lnTo>
                <a:lnTo>
                  <a:pt x="0" y="104218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95"/>
            </a:stretch>
          </a:blipFill>
          <a:ln cap="rnd">
            <a:noFill/>
            <a:prstDash val="lgDash"/>
            <a:round/>
          </a:ln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6787721" y="48461"/>
            <a:ext cx="4712559" cy="10190079"/>
          </a:xfrm>
          <a:custGeom>
            <a:avLst/>
            <a:gdLst/>
            <a:ahLst/>
            <a:cxnLst/>
            <a:rect l="l" t="t" r="r" b="b"/>
            <a:pathLst>
              <a:path w="4712559" h="10190079">
                <a:moveTo>
                  <a:pt x="0" y="0"/>
                </a:moveTo>
                <a:lnTo>
                  <a:pt x="4712558" y="0"/>
                </a:lnTo>
                <a:lnTo>
                  <a:pt x="4712558" y="10190078"/>
                </a:lnTo>
                <a:lnTo>
                  <a:pt x="0" y="10190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588" t="-3437" r="-16963" b="-2019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6756609" y="22256"/>
            <a:ext cx="4774781" cy="10264744"/>
          </a:xfrm>
          <a:custGeom>
            <a:avLst/>
            <a:gdLst/>
            <a:ahLst/>
            <a:cxnLst/>
            <a:rect l="l" t="t" r="r" b="b"/>
            <a:pathLst>
              <a:path w="4774781" h="10264744">
                <a:moveTo>
                  <a:pt x="0" y="0"/>
                </a:moveTo>
                <a:lnTo>
                  <a:pt x="4774782" y="0"/>
                </a:lnTo>
                <a:lnTo>
                  <a:pt x="4774782" y="10264744"/>
                </a:lnTo>
                <a:lnTo>
                  <a:pt x="0" y="10264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30" t="-1319" r="-7202" b="-850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6786783" y="52900"/>
            <a:ext cx="4714435" cy="10181199"/>
          </a:xfrm>
          <a:custGeom>
            <a:avLst/>
            <a:gdLst/>
            <a:ahLst/>
            <a:cxnLst/>
            <a:rect l="l" t="t" r="r" b="b"/>
            <a:pathLst>
              <a:path w="4714435" h="10181199">
                <a:moveTo>
                  <a:pt x="0" y="0"/>
                </a:moveTo>
                <a:lnTo>
                  <a:pt x="4714434" y="0"/>
                </a:lnTo>
                <a:lnTo>
                  <a:pt x="4714434" y="10181200"/>
                </a:lnTo>
                <a:lnTo>
                  <a:pt x="0" y="10181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37" t="-1460" r="-9464" b="-1460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6683040" y="63332"/>
            <a:ext cx="4921921" cy="10223668"/>
          </a:xfrm>
          <a:custGeom>
            <a:avLst/>
            <a:gdLst/>
            <a:ahLst/>
            <a:cxnLst/>
            <a:rect l="l" t="t" r="r" b="b"/>
            <a:pathLst>
              <a:path w="4921921" h="10223668">
                <a:moveTo>
                  <a:pt x="0" y="0"/>
                </a:moveTo>
                <a:lnTo>
                  <a:pt x="4921920" y="0"/>
                </a:lnTo>
                <a:lnTo>
                  <a:pt x="4921920" y="10223668"/>
                </a:lnTo>
                <a:lnTo>
                  <a:pt x="0" y="102236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rnd">
            <a:noFill/>
            <a:prstDash val="lgDash"/>
            <a:round/>
          </a:ln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6797533" y="87992"/>
            <a:ext cx="4692934" cy="10111017"/>
          </a:xfrm>
          <a:custGeom>
            <a:avLst/>
            <a:gdLst/>
            <a:ahLst/>
            <a:cxnLst/>
            <a:rect l="l" t="t" r="r" b="b"/>
            <a:pathLst>
              <a:path w="4692934" h="10111017">
                <a:moveTo>
                  <a:pt x="0" y="0"/>
                </a:moveTo>
                <a:lnTo>
                  <a:pt x="4692934" y="0"/>
                </a:lnTo>
                <a:lnTo>
                  <a:pt x="4692934" y="10111016"/>
                </a:lnTo>
                <a:lnTo>
                  <a:pt x="0" y="10111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987" t="-1248" r="-8072" b="-1561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819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5" name="TextBox 5"/>
          <p:cNvSpPr txBox="1"/>
          <p:nvPr/>
        </p:nvSpPr>
        <p:spPr>
          <a:xfrm>
            <a:off x="947433" y="18191"/>
            <a:ext cx="7959405" cy="9012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4523"/>
              </a:lnSpc>
            </a:pPr>
            <a:r>
              <a:rPr lang="en-US" sz="4711" b="1" dirty="0">
                <a:solidFill>
                  <a:srgbClr val="2A4365"/>
                </a:solidFill>
                <a:latin typeface="Literata Bold"/>
                <a:ea typeface="Literata Bold"/>
                <a:cs typeface="Literata Bold"/>
                <a:sym typeface="Literata Bold"/>
              </a:rPr>
              <a:t>Technologies &amp; Tools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89591" y="1467469"/>
            <a:ext cx="8863469" cy="3312361"/>
            <a:chOff x="0" y="0"/>
            <a:chExt cx="11352606" cy="42425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352657" cy="4242511"/>
            </a:xfrm>
            <a:custGeom>
              <a:avLst/>
              <a:gdLst/>
              <a:ahLst/>
              <a:cxnLst/>
              <a:rect l="l" t="t" r="r" b="b"/>
              <a:pathLst>
                <a:path w="11352657" h="4242511">
                  <a:moveTo>
                    <a:pt x="0" y="0"/>
                  </a:moveTo>
                  <a:lnTo>
                    <a:pt x="11219688" y="0"/>
                  </a:lnTo>
                  <a:cubicBezTo>
                    <a:pt x="11293094" y="0"/>
                    <a:pt x="11352657" y="60091"/>
                    <a:pt x="11352657" y="134148"/>
                  </a:cubicBezTo>
                  <a:lnTo>
                    <a:pt x="11352657" y="4108363"/>
                  </a:lnTo>
                  <a:cubicBezTo>
                    <a:pt x="11352657" y="4182420"/>
                    <a:pt x="11293094" y="4242511"/>
                    <a:pt x="11219688" y="4242511"/>
                  </a:cubicBezTo>
                  <a:lnTo>
                    <a:pt x="0" y="42425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AF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02556" y="1533620"/>
            <a:ext cx="52060" cy="3292891"/>
            <a:chOff x="0" y="0"/>
            <a:chExt cx="66484" cy="42052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548" cy="4205224"/>
            </a:xfrm>
            <a:custGeom>
              <a:avLst/>
              <a:gdLst/>
              <a:ahLst/>
              <a:cxnLst/>
              <a:rect l="l" t="t" r="r" b="b"/>
              <a:pathLst>
                <a:path w="66548" h="4205224">
                  <a:moveTo>
                    <a:pt x="0" y="0"/>
                  </a:moveTo>
                  <a:lnTo>
                    <a:pt x="66548" y="0"/>
                  </a:lnTo>
                  <a:lnTo>
                    <a:pt x="66548" y="4205224"/>
                  </a:lnTo>
                  <a:lnTo>
                    <a:pt x="0" y="4205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436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49904" y="1643836"/>
            <a:ext cx="728856" cy="728856"/>
            <a:chOff x="0" y="0"/>
            <a:chExt cx="930808" cy="93080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0783" cy="930783"/>
            </a:xfrm>
            <a:custGeom>
              <a:avLst/>
              <a:gdLst/>
              <a:ahLst/>
              <a:cxnLst/>
              <a:rect l="l" t="t" r="r" b="b"/>
              <a:pathLst>
                <a:path w="930783" h="930783">
                  <a:moveTo>
                    <a:pt x="132969" y="0"/>
                  </a:moveTo>
                  <a:lnTo>
                    <a:pt x="797814" y="0"/>
                  </a:lnTo>
                  <a:cubicBezTo>
                    <a:pt x="871220" y="0"/>
                    <a:pt x="930783" y="59563"/>
                    <a:pt x="930783" y="132969"/>
                  </a:cubicBezTo>
                  <a:lnTo>
                    <a:pt x="930783" y="797814"/>
                  </a:lnTo>
                  <a:cubicBezTo>
                    <a:pt x="930783" y="871220"/>
                    <a:pt x="871220" y="930783"/>
                    <a:pt x="797814" y="930783"/>
                  </a:cubicBezTo>
                  <a:lnTo>
                    <a:pt x="132969" y="930783"/>
                  </a:lnTo>
                  <a:cubicBezTo>
                    <a:pt x="59563" y="930783"/>
                    <a:pt x="0" y="871220"/>
                    <a:pt x="0" y="797814"/>
                  </a:cubicBezTo>
                  <a:lnTo>
                    <a:pt x="0" y="132969"/>
                  </a:lnTo>
                  <a:cubicBezTo>
                    <a:pt x="0" y="59563"/>
                    <a:pt x="59563" y="0"/>
                    <a:pt x="132969" y="0"/>
                  </a:cubicBezTo>
                  <a:close/>
                </a:path>
              </a:pathLst>
            </a:custGeom>
            <a:solidFill>
              <a:srgbClr val="2A436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2" name="Freeform 12"/>
          <p:cNvSpPr/>
          <p:nvPr/>
        </p:nvSpPr>
        <p:spPr>
          <a:xfrm>
            <a:off x="725610" y="1705645"/>
            <a:ext cx="377446" cy="503266"/>
          </a:xfrm>
          <a:custGeom>
            <a:avLst/>
            <a:gdLst/>
            <a:ahLst/>
            <a:cxnLst/>
            <a:rect l="l" t="t" r="r" b="b"/>
            <a:pathLst>
              <a:path w="377446" h="503266">
                <a:moveTo>
                  <a:pt x="0" y="0"/>
                </a:moveTo>
                <a:lnTo>
                  <a:pt x="377445" y="0"/>
                </a:lnTo>
                <a:lnTo>
                  <a:pt x="377445" y="503266"/>
                </a:lnTo>
                <a:lnTo>
                  <a:pt x="0" y="503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TextBox 15"/>
          <p:cNvSpPr txBox="1"/>
          <p:nvPr/>
        </p:nvSpPr>
        <p:spPr>
          <a:xfrm>
            <a:off x="6752688" y="472299"/>
            <a:ext cx="5591712" cy="95707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5675"/>
              </a:lnSpc>
            </a:pPr>
            <a:r>
              <a:rPr lang="en-US" sz="4299" b="1" dirty="0">
                <a:solidFill>
                  <a:srgbClr val="2FAC6D"/>
                </a:solidFill>
                <a:latin typeface="Literata Bold"/>
                <a:ea typeface="Literata Bold"/>
                <a:cs typeface="Literata Bold"/>
                <a:sym typeface="Literata Bold"/>
              </a:rPr>
              <a:t>Frontend &amp; Mobile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74911" y="1657589"/>
            <a:ext cx="4670452" cy="46548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3455"/>
              </a:lnSpc>
            </a:pPr>
            <a:r>
              <a:rPr lang="en-US" sz="2399" b="1" dirty="0">
                <a:solidFill>
                  <a:srgbClr val="4A5568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Client-Side Development</a:t>
            </a:r>
          </a:p>
        </p:txBody>
      </p:sp>
      <p:sp>
        <p:nvSpPr>
          <p:cNvPr id="21" name="Freeform 21" descr="https://kimi-web-img.moonshot.cn/img/user-images.githubusercontent.com/4aba6eb8a9632946bc9e2d40378f5b0d6875aa18.png"/>
          <p:cNvSpPr/>
          <p:nvPr/>
        </p:nvSpPr>
        <p:spPr>
          <a:xfrm>
            <a:off x="593019" y="2854675"/>
            <a:ext cx="520617" cy="520617"/>
          </a:xfrm>
          <a:custGeom>
            <a:avLst/>
            <a:gdLst/>
            <a:ahLst/>
            <a:cxnLst/>
            <a:rect l="l" t="t" r="r" b="b"/>
            <a:pathLst>
              <a:path w="520617" h="520617">
                <a:moveTo>
                  <a:pt x="0" y="0"/>
                </a:moveTo>
                <a:lnTo>
                  <a:pt x="520617" y="0"/>
                </a:lnTo>
                <a:lnTo>
                  <a:pt x="520617" y="520618"/>
                </a:lnTo>
                <a:lnTo>
                  <a:pt x="0" y="5206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94" b="-196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4" name="TextBox 24"/>
          <p:cNvSpPr txBox="1"/>
          <p:nvPr/>
        </p:nvSpPr>
        <p:spPr>
          <a:xfrm>
            <a:off x="1440758" y="2355635"/>
            <a:ext cx="7561930" cy="6448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3120"/>
              </a:lnSpc>
            </a:pPr>
            <a:r>
              <a:rPr lang="en-US" sz="2000" b="1">
                <a:solidFill>
                  <a:srgbClr val="2A4365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Unity Engine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17064" y="2861984"/>
            <a:ext cx="7548913" cy="70096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2488"/>
              </a:lnSpc>
            </a:pPr>
            <a:r>
              <a:rPr lang="en-US" sz="2073" dirty="0">
                <a:solidFill>
                  <a:srgbClr val="4A5568"/>
                </a:solidFill>
                <a:latin typeface="Quattrocento"/>
                <a:ea typeface="Quattrocento"/>
                <a:cs typeface="Quattrocento"/>
                <a:sym typeface="Quattrocento"/>
              </a:rPr>
              <a:t>Cross-platform development for Android and iOS. Real-time 3D visualization and user interface.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593019" y="3925187"/>
            <a:ext cx="520617" cy="520617"/>
            <a:chOff x="0" y="0"/>
            <a:chExt cx="664870" cy="66487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64972" cy="664972"/>
            </a:xfrm>
            <a:custGeom>
              <a:avLst/>
              <a:gdLst/>
              <a:ahLst/>
              <a:cxnLst/>
              <a:rect l="l" t="t" r="r" b="b"/>
              <a:pathLst>
                <a:path w="664972" h="664972">
                  <a:moveTo>
                    <a:pt x="66548" y="0"/>
                  </a:moveTo>
                  <a:lnTo>
                    <a:pt x="598424" y="0"/>
                  </a:lnTo>
                  <a:cubicBezTo>
                    <a:pt x="635127" y="0"/>
                    <a:pt x="664972" y="29718"/>
                    <a:pt x="664972" y="66548"/>
                  </a:cubicBezTo>
                  <a:lnTo>
                    <a:pt x="664972" y="598424"/>
                  </a:lnTo>
                  <a:cubicBezTo>
                    <a:pt x="664972" y="635127"/>
                    <a:pt x="635254" y="664972"/>
                    <a:pt x="598424" y="664972"/>
                  </a:cubicBezTo>
                  <a:lnTo>
                    <a:pt x="66548" y="664972"/>
                  </a:lnTo>
                  <a:cubicBezTo>
                    <a:pt x="29718" y="664845"/>
                    <a:pt x="0" y="635127"/>
                    <a:pt x="0" y="598424"/>
                  </a:cubicBezTo>
                  <a:lnTo>
                    <a:pt x="0" y="66548"/>
                  </a:lnTo>
                  <a:cubicBezTo>
                    <a:pt x="0" y="29845"/>
                    <a:pt x="29845" y="0"/>
                    <a:pt x="66548" y="0"/>
                  </a:cubicBezTo>
                  <a:close/>
                </a:path>
              </a:pathLst>
            </a:custGeom>
            <a:solidFill>
              <a:srgbClr val="2A436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06089" y="4003281"/>
            <a:ext cx="416488" cy="364428"/>
            <a:chOff x="0" y="0"/>
            <a:chExt cx="531889" cy="46540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31894" cy="465406"/>
            </a:xfrm>
            <a:custGeom>
              <a:avLst/>
              <a:gdLst/>
              <a:ahLst/>
              <a:cxnLst/>
              <a:rect l="l" t="t" r="r" b="b"/>
              <a:pathLst>
                <a:path w="531894" h="465406">
                  <a:moveTo>
                    <a:pt x="0" y="0"/>
                  </a:moveTo>
                  <a:lnTo>
                    <a:pt x="531894" y="0"/>
                  </a:lnTo>
                  <a:lnTo>
                    <a:pt x="531894" y="465406"/>
                  </a:lnTo>
                  <a:lnTo>
                    <a:pt x="0" y="4654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76200"/>
              <a:ext cx="531889" cy="5416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756"/>
                </a:lnSpc>
              </a:pPr>
              <a:r>
                <a:rPr lang="en-US" sz="1766" b="1">
                  <a:solidFill>
                    <a:srgbClr val="F7FAFC"/>
                  </a:solidFill>
                  <a:latin typeface="Quattrocento Bold"/>
                  <a:ea typeface="Quattrocento Bold"/>
                  <a:cs typeface="Quattrocento Bold"/>
                  <a:sym typeface="Quattrocento Bold"/>
                </a:rPr>
                <a:t>C#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382890" y="3552695"/>
            <a:ext cx="5596607" cy="6231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4212"/>
              </a:lnSpc>
            </a:pPr>
            <a:r>
              <a:rPr lang="en-US" sz="2700" b="1">
                <a:solidFill>
                  <a:srgbClr val="2A4365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C# Programming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83013" y="4129241"/>
            <a:ext cx="5583590" cy="6267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2399"/>
              </a:lnSpc>
            </a:pPr>
            <a:r>
              <a:rPr lang="en-US" sz="1999" dirty="0">
                <a:solidFill>
                  <a:srgbClr val="4A5568"/>
                </a:solidFill>
                <a:latin typeface="Quattrocento"/>
                <a:ea typeface="Quattrocento"/>
                <a:cs typeface="Quattrocento"/>
                <a:sym typeface="Quattrocento"/>
              </a:rPr>
              <a:t>Primary language for client-side logic and event handling within Unity.</a:t>
            </a:r>
          </a:p>
        </p:txBody>
      </p:sp>
      <p:sp>
        <p:nvSpPr>
          <p:cNvPr id="72" name="Freeform 72"/>
          <p:cNvSpPr/>
          <p:nvPr/>
        </p:nvSpPr>
        <p:spPr>
          <a:xfrm>
            <a:off x="3380173" y="5001428"/>
            <a:ext cx="8939206" cy="2022098"/>
          </a:xfrm>
          <a:custGeom>
            <a:avLst/>
            <a:gdLst/>
            <a:ahLst/>
            <a:cxnLst/>
            <a:rect l="l" t="t" r="r" b="b"/>
            <a:pathLst>
              <a:path w="11416087" h="2582382">
                <a:moveTo>
                  <a:pt x="0" y="0"/>
                </a:moveTo>
                <a:lnTo>
                  <a:pt x="11316604" y="0"/>
                </a:lnTo>
                <a:cubicBezTo>
                  <a:pt x="11371524" y="0"/>
                  <a:pt x="11416087" y="60091"/>
                  <a:pt x="11416087" y="134148"/>
                </a:cubicBezTo>
                <a:lnTo>
                  <a:pt x="11416087" y="2448234"/>
                </a:lnTo>
                <a:cubicBezTo>
                  <a:pt x="11416087" y="2522290"/>
                  <a:pt x="11371524" y="2582382"/>
                  <a:pt x="11316604" y="2582382"/>
                </a:cubicBezTo>
                <a:lnTo>
                  <a:pt x="0" y="2582382"/>
                </a:lnTo>
                <a:lnTo>
                  <a:pt x="0" y="0"/>
                </a:lnTo>
                <a:close/>
              </a:path>
            </a:pathLst>
          </a:custGeom>
          <a:solidFill>
            <a:srgbClr val="F7FAFC"/>
          </a:solidFill>
          <a:ln w="12700">
            <a:solidFill>
              <a:srgbClr val="000000"/>
            </a:solidFill>
          </a:ln>
        </p:spPr>
        <p:txBody>
          <a:bodyPr/>
          <a:lstStyle/>
          <a:p>
            <a:endParaRPr lang="he-IL"/>
          </a:p>
        </p:txBody>
      </p:sp>
      <p:grpSp>
        <p:nvGrpSpPr>
          <p:cNvPr id="73" name="Group 73"/>
          <p:cNvGrpSpPr/>
          <p:nvPr/>
        </p:nvGrpSpPr>
        <p:grpSpPr>
          <a:xfrm>
            <a:off x="3309353" y="4910081"/>
            <a:ext cx="52060" cy="2004365"/>
            <a:chOff x="0" y="0"/>
            <a:chExt cx="66484" cy="2559736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66548" cy="2559685"/>
            </a:xfrm>
            <a:custGeom>
              <a:avLst/>
              <a:gdLst/>
              <a:ahLst/>
              <a:cxnLst/>
              <a:rect l="l" t="t" r="r" b="b"/>
              <a:pathLst>
                <a:path w="66548" h="2559685">
                  <a:moveTo>
                    <a:pt x="0" y="0"/>
                  </a:moveTo>
                  <a:lnTo>
                    <a:pt x="66548" y="0"/>
                  </a:lnTo>
                  <a:lnTo>
                    <a:pt x="66548" y="2559685"/>
                  </a:lnTo>
                  <a:lnTo>
                    <a:pt x="0" y="2559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5568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3543636" y="5118330"/>
            <a:ext cx="624737" cy="624737"/>
            <a:chOff x="0" y="0"/>
            <a:chExt cx="797839" cy="797839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797814" cy="797814"/>
            </a:xfrm>
            <a:custGeom>
              <a:avLst/>
              <a:gdLst/>
              <a:ahLst/>
              <a:cxnLst/>
              <a:rect l="l" t="t" r="r" b="b"/>
              <a:pathLst>
                <a:path w="797814" h="797814">
                  <a:moveTo>
                    <a:pt x="132969" y="0"/>
                  </a:moveTo>
                  <a:lnTo>
                    <a:pt x="664845" y="0"/>
                  </a:lnTo>
                  <a:cubicBezTo>
                    <a:pt x="738251" y="0"/>
                    <a:pt x="797814" y="59563"/>
                    <a:pt x="797814" y="132969"/>
                  </a:cubicBezTo>
                  <a:lnTo>
                    <a:pt x="797814" y="664845"/>
                  </a:lnTo>
                  <a:cubicBezTo>
                    <a:pt x="797814" y="738251"/>
                    <a:pt x="738251" y="797814"/>
                    <a:pt x="664845" y="797814"/>
                  </a:cubicBezTo>
                  <a:lnTo>
                    <a:pt x="132969" y="797814"/>
                  </a:lnTo>
                  <a:cubicBezTo>
                    <a:pt x="59563" y="797814"/>
                    <a:pt x="0" y="738251"/>
                    <a:pt x="0" y="664845"/>
                  </a:cubicBezTo>
                  <a:lnTo>
                    <a:pt x="0" y="132969"/>
                  </a:lnTo>
                  <a:cubicBezTo>
                    <a:pt x="0" y="59563"/>
                    <a:pt x="59563" y="0"/>
                    <a:pt x="132969" y="0"/>
                  </a:cubicBezTo>
                  <a:close/>
                </a:path>
              </a:pathLst>
            </a:custGeom>
            <a:solidFill>
              <a:srgbClr val="4A5568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77" name="Freeform 77"/>
          <p:cNvSpPr/>
          <p:nvPr/>
        </p:nvSpPr>
        <p:spPr>
          <a:xfrm>
            <a:off x="3688270" y="5286129"/>
            <a:ext cx="335447" cy="335447"/>
          </a:xfrm>
          <a:custGeom>
            <a:avLst/>
            <a:gdLst/>
            <a:ahLst/>
            <a:cxnLst/>
            <a:rect l="l" t="t" r="r" b="b"/>
            <a:pathLst>
              <a:path w="335447" h="335447">
                <a:moveTo>
                  <a:pt x="0" y="0"/>
                </a:moveTo>
                <a:lnTo>
                  <a:pt x="335447" y="0"/>
                </a:lnTo>
                <a:lnTo>
                  <a:pt x="335447" y="335447"/>
                </a:lnTo>
                <a:lnTo>
                  <a:pt x="0" y="33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0" name="TextBox 80"/>
          <p:cNvSpPr txBox="1"/>
          <p:nvPr/>
        </p:nvSpPr>
        <p:spPr>
          <a:xfrm>
            <a:off x="4385557" y="5055853"/>
            <a:ext cx="3429549" cy="5455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2827"/>
              </a:lnSpc>
            </a:pPr>
            <a:r>
              <a:rPr lang="en-US" sz="1963" b="1" dirty="0">
                <a:solidFill>
                  <a:srgbClr val="4A5568"/>
                </a:solidFill>
                <a:latin typeface="Literata Bold"/>
                <a:ea typeface="Literata Bold"/>
                <a:cs typeface="Literata Bold"/>
                <a:sym typeface="Literata Bold"/>
              </a:rPr>
              <a:t>External Integrations</a:t>
            </a:r>
          </a:p>
        </p:txBody>
      </p:sp>
      <p:grpSp>
        <p:nvGrpSpPr>
          <p:cNvPr id="83" name="Group 83"/>
          <p:cNvGrpSpPr/>
          <p:nvPr/>
        </p:nvGrpSpPr>
        <p:grpSpPr>
          <a:xfrm>
            <a:off x="3585931" y="6061247"/>
            <a:ext cx="520617" cy="520617"/>
            <a:chOff x="0" y="0"/>
            <a:chExt cx="664870" cy="66487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664972" cy="664972"/>
            </a:xfrm>
            <a:custGeom>
              <a:avLst/>
              <a:gdLst/>
              <a:ahLst/>
              <a:cxnLst/>
              <a:rect l="l" t="t" r="r" b="b"/>
              <a:pathLst>
                <a:path w="664972" h="664972">
                  <a:moveTo>
                    <a:pt x="66548" y="0"/>
                  </a:moveTo>
                  <a:lnTo>
                    <a:pt x="598424" y="0"/>
                  </a:lnTo>
                  <a:cubicBezTo>
                    <a:pt x="635127" y="0"/>
                    <a:pt x="664972" y="29718"/>
                    <a:pt x="664972" y="66548"/>
                  </a:cubicBezTo>
                  <a:lnTo>
                    <a:pt x="664972" y="598424"/>
                  </a:lnTo>
                  <a:cubicBezTo>
                    <a:pt x="664972" y="635127"/>
                    <a:pt x="635254" y="664972"/>
                    <a:pt x="598424" y="664972"/>
                  </a:cubicBezTo>
                  <a:lnTo>
                    <a:pt x="66548" y="664972"/>
                  </a:lnTo>
                  <a:cubicBezTo>
                    <a:pt x="29718" y="664845"/>
                    <a:pt x="0" y="635127"/>
                    <a:pt x="0" y="598424"/>
                  </a:cubicBezTo>
                  <a:lnTo>
                    <a:pt x="0" y="66548"/>
                  </a:lnTo>
                  <a:cubicBezTo>
                    <a:pt x="0" y="29845"/>
                    <a:pt x="29845" y="0"/>
                    <a:pt x="66548" y="0"/>
                  </a:cubicBezTo>
                  <a:close/>
                </a:path>
              </a:pathLst>
            </a:custGeom>
            <a:solidFill>
              <a:srgbClr val="4A5568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7" name="TextBox 87"/>
          <p:cNvSpPr txBox="1"/>
          <p:nvPr/>
        </p:nvSpPr>
        <p:spPr>
          <a:xfrm>
            <a:off x="4437617" y="5752392"/>
            <a:ext cx="6065165" cy="5580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2808"/>
              </a:lnSpc>
            </a:pPr>
            <a:r>
              <a:rPr lang="en-US" sz="1800" b="1">
                <a:solidFill>
                  <a:srgbClr val="4A5568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HomeFront Command API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4437617" y="6302977"/>
            <a:ext cx="7614000" cy="6267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4A5568"/>
                </a:solidFill>
                <a:latin typeface="Quattrocento"/>
                <a:ea typeface="Quattrocento"/>
                <a:cs typeface="Quattrocento"/>
                <a:sym typeface="Quattrocento"/>
              </a:rPr>
              <a:t>Integration for real-time national security data and official emergency alerts.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17273743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18</a:t>
            </a:r>
          </a:p>
        </p:txBody>
      </p:sp>
      <p:grpSp>
        <p:nvGrpSpPr>
          <p:cNvPr id="92" name="Group 92"/>
          <p:cNvGrpSpPr/>
          <p:nvPr/>
        </p:nvGrpSpPr>
        <p:grpSpPr>
          <a:xfrm>
            <a:off x="3632527" y="6119954"/>
            <a:ext cx="446934" cy="446934"/>
            <a:chOff x="0" y="0"/>
            <a:chExt cx="299187" cy="299187"/>
          </a:xfrm>
        </p:grpSpPr>
        <p:sp>
          <p:nvSpPr>
            <p:cNvPr id="93" name="Freeform 93"/>
            <p:cNvSpPr/>
            <p:nvPr/>
          </p:nvSpPr>
          <p:spPr>
            <a:xfrm>
              <a:off x="9398" y="0"/>
              <a:ext cx="280544" cy="297529"/>
            </a:xfrm>
            <a:custGeom>
              <a:avLst/>
              <a:gdLst/>
              <a:ahLst/>
              <a:cxnLst/>
              <a:rect l="l" t="t" r="r" b="b"/>
              <a:pathLst>
                <a:path w="280544" h="297529">
                  <a:moveTo>
                    <a:pt x="140208" y="0"/>
                  </a:moveTo>
                  <a:cubicBezTo>
                    <a:pt x="142875" y="0"/>
                    <a:pt x="145542" y="635"/>
                    <a:pt x="148082" y="1651"/>
                  </a:cubicBezTo>
                  <a:lnTo>
                    <a:pt x="258191" y="48387"/>
                  </a:lnTo>
                  <a:cubicBezTo>
                    <a:pt x="271018" y="53848"/>
                    <a:pt x="280670" y="66548"/>
                    <a:pt x="280543" y="81788"/>
                  </a:cubicBezTo>
                  <a:cubicBezTo>
                    <a:pt x="280289" y="139700"/>
                    <a:pt x="256413" y="245872"/>
                    <a:pt x="155702" y="294005"/>
                  </a:cubicBezTo>
                  <a:cubicBezTo>
                    <a:pt x="145923" y="298704"/>
                    <a:pt x="134620" y="298704"/>
                    <a:pt x="124841" y="294005"/>
                  </a:cubicBezTo>
                  <a:cubicBezTo>
                    <a:pt x="24130" y="245872"/>
                    <a:pt x="254" y="139827"/>
                    <a:pt x="0" y="81788"/>
                  </a:cubicBezTo>
                  <a:cubicBezTo>
                    <a:pt x="0" y="66421"/>
                    <a:pt x="9525" y="53848"/>
                    <a:pt x="22352" y="48387"/>
                  </a:cubicBezTo>
                  <a:lnTo>
                    <a:pt x="132461" y="1651"/>
                  </a:lnTo>
                  <a:cubicBezTo>
                    <a:pt x="134874" y="508"/>
                    <a:pt x="137541" y="0"/>
                    <a:pt x="140208" y="0"/>
                  </a:cubicBezTo>
                  <a:close/>
                  <a:moveTo>
                    <a:pt x="140208" y="38989"/>
                  </a:moveTo>
                  <a:lnTo>
                    <a:pt x="140208" y="259969"/>
                  </a:lnTo>
                  <a:cubicBezTo>
                    <a:pt x="220853" y="220980"/>
                    <a:pt x="242570" y="134493"/>
                    <a:pt x="243078" y="82677"/>
                  </a:cubicBezTo>
                  <a:lnTo>
                    <a:pt x="140208" y="39116"/>
                  </a:lnTo>
                  <a:close/>
                </a:path>
              </a:pathLst>
            </a:custGeom>
            <a:solidFill>
              <a:srgbClr val="F7FAF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  <p:bldP spid="21" grpId="0" animBg="1"/>
      <p:bldP spid="24" grpId="0"/>
      <p:bldP spid="27" grpId="0"/>
      <p:bldP spid="37" grpId="0"/>
      <p:bldP spid="40" grpId="0"/>
      <p:bldP spid="72" grpId="0" animBg="1"/>
      <p:bldP spid="77" grpId="0" animBg="1"/>
      <p:bldP spid="80" grpId="0"/>
      <p:bldP spid="87" grpId="0"/>
      <p:bldP spid="9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1066800" y="141152"/>
            <a:ext cx="7959405" cy="9012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4523"/>
              </a:lnSpc>
            </a:pPr>
            <a:r>
              <a:rPr lang="en-US" sz="4711" b="1">
                <a:solidFill>
                  <a:srgbClr val="2A4365"/>
                </a:solidFill>
                <a:latin typeface="Literata Bold"/>
                <a:ea typeface="Literata Bold"/>
                <a:cs typeface="Literata Bold"/>
                <a:sym typeface="Literata Bold"/>
              </a:rPr>
              <a:t>Technologies &amp; Tools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657600" y="2182843"/>
            <a:ext cx="11446417" cy="4240037"/>
            <a:chOff x="0" y="0"/>
            <a:chExt cx="11352606" cy="42052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352657" cy="4205224"/>
            </a:xfrm>
            <a:custGeom>
              <a:avLst/>
              <a:gdLst/>
              <a:ahLst/>
              <a:cxnLst/>
              <a:rect l="l" t="t" r="r" b="b"/>
              <a:pathLst>
                <a:path w="11352657" h="4205224">
                  <a:moveTo>
                    <a:pt x="0" y="0"/>
                  </a:moveTo>
                  <a:lnTo>
                    <a:pt x="11219688" y="0"/>
                  </a:lnTo>
                  <a:cubicBezTo>
                    <a:pt x="11293094" y="0"/>
                    <a:pt x="11352657" y="59563"/>
                    <a:pt x="11352657" y="132969"/>
                  </a:cubicBezTo>
                  <a:lnTo>
                    <a:pt x="11352657" y="4072255"/>
                  </a:lnTo>
                  <a:cubicBezTo>
                    <a:pt x="11352657" y="4145661"/>
                    <a:pt x="11293094" y="4205224"/>
                    <a:pt x="11219688" y="4205224"/>
                  </a:cubicBezTo>
                  <a:lnTo>
                    <a:pt x="0" y="4205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AF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793236" y="2607893"/>
            <a:ext cx="75308" cy="3660217"/>
            <a:chOff x="0" y="0"/>
            <a:chExt cx="86523" cy="42052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587" cy="4205224"/>
            </a:xfrm>
            <a:custGeom>
              <a:avLst/>
              <a:gdLst/>
              <a:ahLst/>
              <a:cxnLst/>
              <a:rect l="l" t="t" r="r" b="b"/>
              <a:pathLst>
                <a:path w="86587" h="4205224">
                  <a:moveTo>
                    <a:pt x="0" y="0"/>
                  </a:moveTo>
                  <a:lnTo>
                    <a:pt x="86587" y="0"/>
                  </a:lnTo>
                  <a:lnTo>
                    <a:pt x="86587" y="4205224"/>
                  </a:lnTo>
                  <a:lnTo>
                    <a:pt x="0" y="4205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5568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022105" y="1216783"/>
            <a:ext cx="6513569" cy="966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lvl="0" indent="0" algn="l">
              <a:lnSpc>
                <a:spcPts val="5675"/>
              </a:lnSpc>
              <a:spcBef>
                <a:spcPct val="0"/>
              </a:spcBef>
            </a:pPr>
            <a:r>
              <a:rPr lang="en-US" sz="4299" b="1" u="none" strike="noStrike">
                <a:solidFill>
                  <a:srgbClr val="2FAC6D"/>
                </a:solidFill>
                <a:latin typeface="Literata Bold"/>
                <a:ea typeface="Literata Bold"/>
                <a:cs typeface="Literata Bold"/>
                <a:sym typeface="Literata Bold"/>
              </a:rPr>
              <a:t>Backend &amp; Logic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96974" y="2265309"/>
            <a:ext cx="6549365" cy="61732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3599"/>
              </a:lnSpc>
            </a:pPr>
            <a:r>
              <a:rPr lang="en-US" sz="2499" b="1" dirty="0">
                <a:solidFill>
                  <a:srgbClr val="4A5568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Server-Side Orchestration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50316" y="3154434"/>
            <a:ext cx="11464851" cy="7326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4055"/>
              </a:lnSpc>
            </a:pPr>
            <a:r>
              <a:rPr lang="en-US" sz="2599" b="1" dirty="0">
                <a:solidFill>
                  <a:srgbClr val="4A5568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Node.js Runtime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990670" y="3899745"/>
            <a:ext cx="11445115" cy="8965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2639"/>
              </a:lnSpc>
            </a:pPr>
            <a:r>
              <a:rPr lang="en-US" sz="2199" dirty="0">
                <a:solidFill>
                  <a:srgbClr val="4A5568"/>
                </a:solidFill>
                <a:latin typeface="Quattrocento"/>
                <a:ea typeface="Quattrocento"/>
                <a:cs typeface="Quattrocento"/>
                <a:sym typeface="Quattrocento"/>
              </a:rPr>
              <a:t>Core environment for handling asynchronous requests and real-time alerting with minimal latency.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050316" y="4713342"/>
            <a:ext cx="9452088" cy="82347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4055"/>
              </a:lnSpc>
            </a:pPr>
            <a:r>
              <a:rPr lang="en-US" sz="2599" b="1" dirty="0">
                <a:solidFill>
                  <a:srgbClr val="4A5568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JavaScript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050316" y="5536815"/>
            <a:ext cx="11859512" cy="88606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2879"/>
              </a:lnSpc>
            </a:pPr>
            <a:r>
              <a:rPr lang="en-US" sz="2399">
                <a:solidFill>
                  <a:srgbClr val="4A5568"/>
                </a:solidFill>
                <a:latin typeface="Quattrocento"/>
                <a:ea typeface="Quattrocento"/>
                <a:cs typeface="Quattrocento"/>
                <a:sym typeface="Quattrocento"/>
              </a:rPr>
              <a:t>Modern language features for server-side orchestration and API development.</a:t>
            </a:r>
          </a:p>
        </p:txBody>
      </p:sp>
      <p:sp>
        <p:nvSpPr>
          <p:cNvPr id="28" name="Freeform 28" descr="https://kimi-web-img.moonshot.cn/img/ih1.redbubble.net/8ebbf5362f080cc38025ea837cbe1cee4c83bc50.jpg"/>
          <p:cNvSpPr/>
          <p:nvPr/>
        </p:nvSpPr>
        <p:spPr>
          <a:xfrm>
            <a:off x="2420730" y="5049319"/>
            <a:ext cx="974993" cy="974993"/>
          </a:xfrm>
          <a:custGeom>
            <a:avLst/>
            <a:gdLst/>
            <a:ahLst/>
            <a:cxnLst/>
            <a:rect l="l" t="t" r="r" b="b"/>
            <a:pathLst>
              <a:path w="974993" h="974993">
                <a:moveTo>
                  <a:pt x="0" y="0"/>
                </a:moveTo>
                <a:lnTo>
                  <a:pt x="974993" y="0"/>
                </a:lnTo>
                <a:lnTo>
                  <a:pt x="974993" y="974992"/>
                </a:lnTo>
                <a:lnTo>
                  <a:pt x="0" y="974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666" b="-16666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9" name="Freeform 29"/>
          <p:cNvSpPr/>
          <p:nvPr/>
        </p:nvSpPr>
        <p:spPr>
          <a:xfrm>
            <a:off x="5768837" y="965861"/>
            <a:ext cx="797878" cy="1072777"/>
          </a:xfrm>
          <a:custGeom>
            <a:avLst/>
            <a:gdLst/>
            <a:ahLst/>
            <a:cxnLst/>
            <a:rect l="l" t="t" r="r" b="b"/>
            <a:pathLst>
              <a:path w="797878" h="1072777">
                <a:moveTo>
                  <a:pt x="0" y="0"/>
                </a:moveTo>
                <a:lnTo>
                  <a:pt x="797877" y="0"/>
                </a:lnTo>
                <a:lnTo>
                  <a:pt x="797877" y="1072777"/>
                </a:lnTo>
                <a:lnTo>
                  <a:pt x="0" y="1072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0" name="Freeform 30" descr="https://kimi-web-img.moonshot.cn/img/cdn.iconscout.com/1f6e0179049ee346b349c84fdeefa21700c27213.png"/>
          <p:cNvSpPr/>
          <p:nvPr/>
        </p:nvSpPr>
        <p:spPr>
          <a:xfrm>
            <a:off x="2311630" y="2882631"/>
            <a:ext cx="1193193" cy="1193193"/>
          </a:xfrm>
          <a:custGeom>
            <a:avLst/>
            <a:gdLst/>
            <a:ahLst/>
            <a:cxnLst/>
            <a:rect l="l" t="t" r="r" b="b"/>
            <a:pathLst>
              <a:path w="1193193" h="1193193">
                <a:moveTo>
                  <a:pt x="0" y="0"/>
                </a:moveTo>
                <a:lnTo>
                  <a:pt x="1193193" y="0"/>
                </a:lnTo>
                <a:lnTo>
                  <a:pt x="1193193" y="1193193"/>
                </a:lnTo>
                <a:lnTo>
                  <a:pt x="0" y="11931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1" name="TextBox 31"/>
          <p:cNvSpPr txBox="1"/>
          <p:nvPr/>
        </p:nvSpPr>
        <p:spPr>
          <a:xfrm>
            <a:off x="17273743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19</a:t>
            </a:r>
          </a:p>
        </p:txBody>
      </p:sp>
      <p:grpSp>
        <p:nvGrpSpPr>
          <p:cNvPr id="14" name="Group 41"/>
          <p:cNvGrpSpPr/>
          <p:nvPr/>
        </p:nvGrpSpPr>
        <p:grpSpPr>
          <a:xfrm>
            <a:off x="4699230" y="6650614"/>
            <a:ext cx="8889539" cy="2833093"/>
            <a:chOff x="0" y="0"/>
            <a:chExt cx="11352657" cy="3618088"/>
          </a:xfrm>
        </p:grpSpPr>
        <p:sp>
          <p:nvSpPr>
            <p:cNvPr id="16" name="Freeform 42"/>
            <p:cNvSpPr/>
            <p:nvPr/>
          </p:nvSpPr>
          <p:spPr>
            <a:xfrm>
              <a:off x="0" y="0"/>
              <a:ext cx="11352657" cy="3618088"/>
            </a:xfrm>
            <a:custGeom>
              <a:avLst/>
              <a:gdLst/>
              <a:ahLst/>
              <a:cxnLst/>
              <a:rect l="l" t="t" r="r" b="b"/>
              <a:pathLst>
                <a:path w="11352657" h="3618088">
                  <a:moveTo>
                    <a:pt x="0" y="0"/>
                  </a:moveTo>
                  <a:lnTo>
                    <a:pt x="11219688" y="0"/>
                  </a:lnTo>
                  <a:cubicBezTo>
                    <a:pt x="11293094" y="0"/>
                    <a:pt x="11352657" y="55171"/>
                    <a:pt x="11352657" y="123163"/>
                  </a:cubicBezTo>
                  <a:lnTo>
                    <a:pt x="11352657" y="3494921"/>
                  </a:lnTo>
                  <a:cubicBezTo>
                    <a:pt x="11352657" y="3562914"/>
                    <a:pt x="11293094" y="3618088"/>
                    <a:pt x="11219688" y="3618088"/>
                  </a:cubicBezTo>
                  <a:lnTo>
                    <a:pt x="0" y="36180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AF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7" name="Group 43"/>
          <p:cNvGrpSpPr/>
          <p:nvPr/>
        </p:nvGrpSpPr>
        <p:grpSpPr>
          <a:xfrm>
            <a:off x="4673200" y="6582046"/>
            <a:ext cx="52060" cy="3058607"/>
            <a:chOff x="0" y="0"/>
            <a:chExt cx="66484" cy="3906088"/>
          </a:xfrm>
        </p:grpSpPr>
        <p:sp>
          <p:nvSpPr>
            <p:cNvPr id="19" name="Freeform 44"/>
            <p:cNvSpPr/>
            <p:nvPr/>
          </p:nvSpPr>
          <p:spPr>
            <a:xfrm>
              <a:off x="0" y="0"/>
              <a:ext cx="66548" cy="3906139"/>
            </a:xfrm>
            <a:custGeom>
              <a:avLst/>
              <a:gdLst/>
              <a:ahLst/>
              <a:cxnLst/>
              <a:rect l="l" t="t" r="r" b="b"/>
              <a:pathLst>
                <a:path w="66548" h="3906139">
                  <a:moveTo>
                    <a:pt x="0" y="0"/>
                  </a:moveTo>
                  <a:lnTo>
                    <a:pt x="66548" y="0"/>
                  </a:lnTo>
                  <a:lnTo>
                    <a:pt x="66548" y="3906139"/>
                  </a:lnTo>
                  <a:lnTo>
                    <a:pt x="0" y="3906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3E3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0" name="Group 45"/>
          <p:cNvGrpSpPr/>
          <p:nvPr/>
        </p:nvGrpSpPr>
        <p:grpSpPr>
          <a:xfrm>
            <a:off x="4872509" y="6652005"/>
            <a:ext cx="728856" cy="728856"/>
            <a:chOff x="0" y="0"/>
            <a:chExt cx="930808" cy="930808"/>
          </a:xfrm>
        </p:grpSpPr>
        <p:sp>
          <p:nvSpPr>
            <p:cNvPr id="22" name="Freeform 46"/>
            <p:cNvSpPr/>
            <p:nvPr/>
          </p:nvSpPr>
          <p:spPr>
            <a:xfrm>
              <a:off x="0" y="0"/>
              <a:ext cx="930783" cy="930783"/>
            </a:xfrm>
            <a:custGeom>
              <a:avLst/>
              <a:gdLst/>
              <a:ahLst/>
              <a:cxnLst/>
              <a:rect l="l" t="t" r="r" b="b"/>
              <a:pathLst>
                <a:path w="930783" h="930783">
                  <a:moveTo>
                    <a:pt x="132969" y="0"/>
                  </a:moveTo>
                  <a:lnTo>
                    <a:pt x="797814" y="0"/>
                  </a:lnTo>
                  <a:cubicBezTo>
                    <a:pt x="871220" y="0"/>
                    <a:pt x="930783" y="59563"/>
                    <a:pt x="930783" y="132969"/>
                  </a:cubicBezTo>
                  <a:lnTo>
                    <a:pt x="930783" y="797814"/>
                  </a:lnTo>
                  <a:cubicBezTo>
                    <a:pt x="930783" y="871220"/>
                    <a:pt x="871220" y="930783"/>
                    <a:pt x="797814" y="930783"/>
                  </a:cubicBezTo>
                  <a:lnTo>
                    <a:pt x="132969" y="930783"/>
                  </a:lnTo>
                  <a:cubicBezTo>
                    <a:pt x="59563" y="930783"/>
                    <a:pt x="0" y="871220"/>
                    <a:pt x="0" y="797814"/>
                  </a:cubicBezTo>
                  <a:lnTo>
                    <a:pt x="0" y="132969"/>
                  </a:lnTo>
                  <a:cubicBezTo>
                    <a:pt x="0" y="59563"/>
                    <a:pt x="59563" y="0"/>
                    <a:pt x="132969" y="0"/>
                  </a:cubicBezTo>
                  <a:close/>
                </a:path>
              </a:pathLst>
            </a:custGeom>
            <a:solidFill>
              <a:srgbClr val="E53E3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23" name="Freeform 47"/>
          <p:cNvSpPr/>
          <p:nvPr/>
        </p:nvSpPr>
        <p:spPr>
          <a:xfrm>
            <a:off x="5080748" y="6860254"/>
            <a:ext cx="312368" cy="312368"/>
          </a:xfrm>
          <a:custGeom>
            <a:avLst/>
            <a:gdLst/>
            <a:ahLst/>
            <a:cxnLst/>
            <a:rect l="l" t="t" r="r" b="b"/>
            <a:pathLst>
              <a:path w="312368" h="312368">
                <a:moveTo>
                  <a:pt x="0" y="0"/>
                </a:moveTo>
                <a:lnTo>
                  <a:pt x="312368" y="0"/>
                </a:lnTo>
                <a:lnTo>
                  <a:pt x="312368" y="312368"/>
                </a:lnTo>
                <a:lnTo>
                  <a:pt x="0" y="3123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5" name="TextBox 50"/>
          <p:cNvSpPr txBox="1"/>
          <p:nvPr/>
        </p:nvSpPr>
        <p:spPr>
          <a:xfrm>
            <a:off x="5843421" y="6407519"/>
            <a:ext cx="3325420" cy="96011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3110"/>
              </a:lnSpc>
            </a:pPr>
            <a:r>
              <a:rPr lang="en-US" sz="2356" b="1" dirty="0">
                <a:solidFill>
                  <a:srgbClr val="E53E3E"/>
                </a:solidFill>
                <a:latin typeface="Literata Bold"/>
                <a:ea typeface="Literata Bold"/>
                <a:cs typeface="Literata Bold"/>
                <a:sym typeface="Literata Bold"/>
              </a:rPr>
              <a:t>AI &amp; ML Engine</a:t>
            </a:r>
          </a:p>
        </p:txBody>
      </p:sp>
      <p:sp>
        <p:nvSpPr>
          <p:cNvPr id="26" name="TextBox 53"/>
          <p:cNvSpPr txBox="1"/>
          <p:nvPr/>
        </p:nvSpPr>
        <p:spPr>
          <a:xfrm>
            <a:off x="5818559" y="7011635"/>
            <a:ext cx="2527246" cy="3747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2554"/>
              </a:lnSpc>
            </a:pPr>
            <a:r>
              <a:rPr lang="en-US" sz="1773" dirty="0">
                <a:solidFill>
                  <a:srgbClr val="4A5568"/>
                </a:solidFill>
                <a:latin typeface="Quattrocento"/>
                <a:ea typeface="Quattrocento"/>
                <a:cs typeface="Quattrocento"/>
                <a:sym typeface="Quattrocento"/>
              </a:rPr>
              <a:t>Intelligence Layer</a:t>
            </a:r>
          </a:p>
        </p:txBody>
      </p:sp>
      <p:sp>
        <p:nvSpPr>
          <p:cNvPr id="32" name="Freeform 56" descr="https://kimi-web-img.moonshot.cn/img/logos-world.net/2c366bb846366067339ac28f3e3040072daa4824.png"/>
          <p:cNvSpPr/>
          <p:nvPr/>
        </p:nvSpPr>
        <p:spPr>
          <a:xfrm>
            <a:off x="5028688" y="7650936"/>
            <a:ext cx="520617" cy="520617"/>
          </a:xfrm>
          <a:custGeom>
            <a:avLst/>
            <a:gdLst/>
            <a:ahLst/>
            <a:cxnLst/>
            <a:rect l="l" t="t" r="r" b="b"/>
            <a:pathLst>
              <a:path w="520617" h="520617">
                <a:moveTo>
                  <a:pt x="0" y="0"/>
                </a:moveTo>
                <a:lnTo>
                  <a:pt x="520618" y="0"/>
                </a:lnTo>
                <a:lnTo>
                  <a:pt x="520618" y="520617"/>
                </a:lnTo>
                <a:lnTo>
                  <a:pt x="0" y="5206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8888" r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3" name="TextBox 59"/>
          <p:cNvSpPr txBox="1"/>
          <p:nvPr/>
        </p:nvSpPr>
        <p:spPr>
          <a:xfrm>
            <a:off x="5948425" y="7629816"/>
            <a:ext cx="6312456" cy="4301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3229"/>
              </a:lnSpc>
            </a:pPr>
            <a:r>
              <a:rPr lang="en-US" sz="2070" b="1">
                <a:solidFill>
                  <a:srgbClr val="E53E3E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Python Ecosystem</a:t>
            </a:r>
          </a:p>
        </p:txBody>
      </p:sp>
      <p:grpSp>
        <p:nvGrpSpPr>
          <p:cNvPr id="34" name="Group 62"/>
          <p:cNvGrpSpPr/>
          <p:nvPr/>
        </p:nvGrpSpPr>
        <p:grpSpPr>
          <a:xfrm>
            <a:off x="5028688" y="8607562"/>
            <a:ext cx="520617" cy="520617"/>
            <a:chOff x="0" y="0"/>
            <a:chExt cx="664870" cy="664870"/>
          </a:xfrm>
        </p:grpSpPr>
        <p:sp>
          <p:nvSpPr>
            <p:cNvPr id="35" name="Freeform 63"/>
            <p:cNvSpPr/>
            <p:nvPr/>
          </p:nvSpPr>
          <p:spPr>
            <a:xfrm>
              <a:off x="0" y="0"/>
              <a:ext cx="664972" cy="664972"/>
            </a:xfrm>
            <a:custGeom>
              <a:avLst/>
              <a:gdLst/>
              <a:ahLst/>
              <a:cxnLst/>
              <a:rect l="l" t="t" r="r" b="b"/>
              <a:pathLst>
                <a:path w="664972" h="664972">
                  <a:moveTo>
                    <a:pt x="66548" y="0"/>
                  </a:moveTo>
                  <a:lnTo>
                    <a:pt x="598424" y="0"/>
                  </a:lnTo>
                  <a:cubicBezTo>
                    <a:pt x="635127" y="0"/>
                    <a:pt x="664972" y="29718"/>
                    <a:pt x="664972" y="66548"/>
                  </a:cubicBezTo>
                  <a:lnTo>
                    <a:pt x="664972" y="598424"/>
                  </a:lnTo>
                  <a:cubicBezTo>
                    <a:pt x="664972" y="635127"/>
                    <a:pt x="635254" y="664972"/>
                    <a:pt x="598424" y="664972"/>
                  </a:cubicBezTo>
                  <a:lnTo>
                    <a:pt x="66548" y="664972"/>
                  </a:lnTo>
                  <a:cubicBezTo>
                    <a:pt x="29718" y="664845"/>
                    <a:pt x="0" y="635127"/>
                    <a:pt x="0" y="598424"/>
                  </a:cubicBezTo>
                  <a:lnTo>
                    <a:pt x="0" y="66548"/>
                  </a:lnTo>
                  <a:cubicBezTo>
                    <a:pt x="0" y="29845"/>
                    <a:pt x="29845" y="0"/>
                    <a:pt x="66548" y="0"/>
                  </a:cubicBezTo>
                  <a:close/>
                </a:path>
              </a:pathLst>
            </a:custGeom>
            <a:solidFill>
              <a:srgbClr val="E53E3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64" name="Freeform 64"/>
          <p:cNvSpPr/>
          <p:nvPr/>
        </p:nvSpPr>
        <p:spPr>
          <a:xfrm>
            <a:off x="5189750" y="8750734"/>
            <a:ext cx="204997" cy="234274"/>
          </a:xfrm>
          <a:custGeom>
            <a:avLst/>
            <a:gdLst/>
            <a:ahLst/>
            <a:cxnLst/>
            <a:rect l="l" t="t" r="r" b="b"/>
            <a:pathLst>
              <a:path w="204997" h="234274">
                <a:moveTo>
                  <a:pt x="0" y="0"/>
                </a:moveTo>
                <a:lnTo>
                  <a:pt x="204997" y="0"/>
                </a:lnTo>
                <a:lnTo>
                  <a:pt x="204997" y="234274"/>
                </a:lnTo>
                <a:lnTo>
                  <a:pt x="0" y="2342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6" name="TextBox 67"/>
          <p:cNvSpPr txBox="1"/>
          <p:nvPr/>
        </p:nvSpPr>
        <p:spPr>
          <a:xfrm>
            <a:off x="5766490" y="8503954"/>
            <a:ext cx="6195319" cy="4123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3120"/>
              </a:lnSpc>
            </a:pPr>
            <a:r>
              <a:rPr lang="en-US" sz="2000" b="1">
                <a:solidFill>
                  <a:srgbClr val="E53E3E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Scikit-Learn</a:t>
            </a:r>
          </a:p>
        </p:txBody>
      </p:sp>
      <p:sp>
        <p:nvSpPr>
          <p:cNvPr id="37" name="TextBox 70"/>
          <p:cNvSpPr txBox="1"/>
          <p:nvPr/>
        </p:nvSpPr>
        <p:spPr>
          <a:xfrm>
            <a:off x="5766490" y="8849521"/>
            <a:ext cx="7548912" cy="6267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2399"/>
              </a:lnSpc>
            </a:pPr>
            <a:r>
              <a:rPr lang="en-US" sz="1999" dirty="0">
                <a:solidFill>
                  <a:srgbClr val="4A5568"/>
                </a:solidFill>
                <a:latin typeface="Quattrocento"/>
                <a:ea typeface="Quattrocento"/>
                <a:cs typeface="Quattrocento"/>
                <a:sym typeface="Quattrocento"/>
              </a:rPr>
              <a:t>Random Forest classifier for emergency pattern recognition and classification.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1" grpId="0"/>
      <p:bldP spid="24" grpId="0"/>
      <p:bldP spid="27" grpId="0"/>
      <p:bldP spid="28" grpId="0" animBg="1"/>
      <p:bldP spid="30" grpId="0" animBg="1"/>
      <p:bldP spid="23" grpId="0" animBg="1"/>
      <p:bldP spid="25" grpId="0"/>
      <p:bldP spid="26" grpId="0"/>
      <p:bldP spid="32" grpId="0" animBg="1"/>
      <p:bldP spid="33" grpId="0"/>
      <p:bldP spid="64" grpId="0" animBg="1"/>
      <p:bldP spid="36" grpId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064632" y="3527471"/>
            <a:ext cx="12243674" cy="7779835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814091" y="3873330"/>
            <a:ext cx="3419025" cy="4114800"/>
          </a:xfrm>
          <a:custGeom>
            <a:avLst/>
            <a:gdLst/>
            <a:ahLst/>
            <a:cxnLst/>
            <a:rect l="l" t="t" r="r" b="b"/>
            <a:pathLst>
              <a:path w="3419025" h="4114800">
                <a:moveTo>
                  <a:pt x="0" y="0"/>
                </a:moveTo>
                <a:lnTo>
                  <a:pt x="3419025" y="0"/>
                </a:lnTo>
                <a:lnTo>
                  <a:pt x="34190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697728" y="-353181"/>
            <a:ext cx="14313672" cy="2776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2866"/>
              </a:lnSpc>
              <a:spcBef>
                <a:spcPct val="0"/>
              </a:spcBef>
            </a:pPr>
            <a:r>
              <a:rPr lang="en-US" sz="16332" b="1" u="none" strike="noStrike" dirty="0">
                <a:solidFill>
                  <a:srgbClr val="322C23"/>
                </a:solidFill>
                <a:latin typeface="DM Sans Bold"/>
                <a:ea typeface="DM Sans Bold"/>
                <a:cs typeface="DM Sans Bold"/>
                <a:sym typeface="DM Sans Bold"/>
              </a:rPr>
              <a:t>Background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478114"/>
            <a:ext cx="10162370" cy="107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5"/>
              </a:lnSpc>
              <a:spcBef>
                <a:spcPct val="0"/>
              </a:spcBef>
            </a:pPr>
            <a:r>
              <a:rPr lang="en-US" sz="3082" b="1">
                <a:solidFill>
                  <a:srgbClr val="073B7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Managing family resilience and security in emergency situations using smart technology.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947433" y="18191"/>
            <a:ext cx="7959405" cy="9012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4523"/>
              </a:lnSpc>
            </a:pPr>
            <a:r>
              <a:rPr lang="en-US" sz="4711" b="1">
                <a:solidFill>
                  <a:srgbClr val="2A4365"/>
                </a:solidFill>
                <a:latin typeface="Literata Bold"/>
                <a:ea typeface="Literata Bold"/>
                <a:cs typeface="Literata Bold"/>
                <a:sym typeface="Literata Bold"/>
              </a:rPr>
              <a:t>Technologies &amp; Tools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538592" y="3169267"/>
            <a:ext cx="13210816" cy="4545442"/>
            <a:chOff x="0" y="0"/>
            <a:chExt cx="11352606" cy="39060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352657" cy="3906139"/>
            </a:xfrm>
            <a:custGeom>
              <a:avLst/>
              <a:gdLst/>
              <a:ahLst/>
              <a:cxnLst/>
              <a:rect l="l" t="t" r="r" b="b"/>
              <a:pathLst>
                <a:path w="11352657" h="3906139">
                  <a:moveTo>
                    <a:pt x="0" y="0"/>
                  </a:moveTo>
                  <a:lnTo>
                    <a:pt x="11219688" y="0"/>
                  </a:lnTo>
                  <a:cubicBezTo>
                    <a:pt x="11293094" y="0"/>
                    <a:pt x="11352657" y="59563"/>
                    <a:pt x="11352657" y="132969"/>
                  </a:cubicBezTo>
                  <a:lnTo>
                    <a:pt x="11352657" y="3773170"/>
                  </a:lnTo>
                  <a:cubicBezTo>
                    <a:pt x="11352657" y="3846576"/>
                    <a:pt x="11293094" y="3906139"/>
                    <a:pt x="11219688" y="3906139"/>
                  </a:cubicBezTo>
                  <a:lnTo>
                    <a:pt x="0" y="3906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AF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38592" y="3033841"/>
            <a:ext cx="79672" cy="4680869"/>
            <a:chOff x="0" y="0"/>
            <a:chExt cx="66484" cy="39060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548" cy="3906139"/>
            </a:xfrm>
            <a:custGeom>
              <a:avLst/>
              <a:gdLst/>
              <a:ahLst/>
              <a:cxnLst/>
              <a:rect l="l" t="t" r="r" b="b"/>
              <a:pathLst>
                <a:path w="66548" h="3906139">
                  <a:moveTo>
                    <a:pt x="0" y="0"/>
                  </a:moveTo>
                  <a:lnTo>
                    <a:pt x="66548" y="0"/>
                  </a:lnTo>
                  <a:lnTo>
                    <a:pt x="66548" y="3906139"/>
                  </a:lnTo>
                  <a:lnTo>
                    <a:pt x="0" y="3906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436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779046" y="1525810"/>
            <a:ext cx="734202" cy="734202"/>
            <a:chOff x="0" y="0"/>
            <a:chExt cx="930808" cy="93080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0783" cy="930783"/>
            </a:xfrm>
            <a:custGeom>
              <a:avLst/>
              <a:gdLst/>
              <a:ahLst/>
              <a:cxnLst/>
              <a:rect l="l" t="t" r="r" b="b"/>
              <a:pathLst>
                <a:path w="930783" h="930783">
                  <a:moveTo>
                    <a:pt x="132969" y="0"/>
                  </a:moveTo>
                  <a:lnTo>
                    <a:pt x="797814" y="0"/>
                  </a:lnTo>
                  <a:cubicBezTo>
                    <a:pt x="871220" y="0"/>
                    <a:pt x="930783" y="59563"/>
                    <a:pt x="930783" y="132969"/>
                  </a:cubicBezTo>
                  <a:lnTo>
                    <a:pt x="930783" y="797814"/>
                  </a:lnTo>
                  <a:cubicBezTo>
                    <a:pt x="930783" y="871220"/>
                    <a:pt x="871220" y="930783"/>
                    <a:pt x="797814" y="930783"/>
                  </a:cubicBezTo>
                  <a:lnTo>
                    <a:pt x="132969" y="930783"/>
                  </a:lnTo>
                  <a:cubicBezTo>
                    <a:pt x="59563" y="930783"/>
                    <a:pt x="0" y="871220"/>
                    <a:pt x="0" y="797814"/>
                  </a:cubicBezTo>
                  <a:lnTo>
                    <a:pt x="0" y="132969"/>
                  </a:lnTo>
                  <a:cubicBezTo>
                    <a:pt x="0" y="59563"/>
                    <a:pt x="59563" y="0"/>
                    <a:pt x="132969" y="0"/>
                  </a:cubicBezTo>
                  <a:close/>
                </a:path>
              </a:pathLst>
            </a:custGeom>
            <a:solidFill>
              <a:srgbClr val="2A436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2" name="Freeform 12"/>
          <p:cNvSpPr/>
          <p:nvPr/>
        </p:nvSpPr>
        <p:spPr>
          <a:xfrm>
            <a:off x="5900317" y="1641225"/>
            <a:ext cx="491658" cy="437034"/>
          </a:xfrm>
          <a:custGeom>
            <a:avLst/>
            <a:gdLst/>
            <a:ahLst/>
            <a:cxnLst/>
            <a:rect l="l" t="t" r="r" b="b"/>
            <a:pathLst>
              <a:path w="491658" h="437034">
                <a:moveTo>
                  <a:pt x="0" y="0"/>
                </a:moveTo>
                <a:lnTo>
                  <a:pt x="491659" y="0"/>
                </a:lnTo>
                <a:lnTo>
                  <a:pt x="491659" y="437035"/>
                </a:lnTo>
                <a:lnTo>
                  <a:pt x="0" y="437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TextBox 15"/>
          <p:cNvSpPr txBox="1"/>
          <p:nvPr/>
        </p:nvSpPr>
        <p:spPr>
          <a:xfrm>
            <a:off x="7047787" y="1364657"/>
            <a:ext cx="5921640" cy="95688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lvl="0" indent="0" algn="l">
              <a:lnSpc>
                <a:spcPts val="5675"/>
              </a:lnSpc>
              <a:spcBef>
                <a:spcPct val="0"/>
              </a:spcBef>
            </a:pPr>
            <a:r>
              <a:rPr lang="en-US" sz="4299" b="1" u="none" strike="noStrike">
                <a:solidFill>
                  <a:srgbClr val="2FAC6D"/>
                </a:solidFill>
                <a:latin typeface="Literata Bold"/>
                <a:ea typeface="Literata Bold"/>
                <a:cs typeface="Literata Bold"/>
                <a:sym typeface="Literata Bold"/>
              </a:rPr>
              <a:t>Data &amp; Cloud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217300" y="3214833"/>
            <a:ext cx="7403304" cy="59586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3455"/>
              </a:lnSpc>
            </a:pPr>
            <a:r>
              <a:rPr lang="en-US" sz="2399" b="1">
                <a:solidFill>
                  <a:srgbClr val="4A5568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Infrastructure Layer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425685" y="5380035"/>
            <a:ext cx="8883706" cy="106772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2639"/>
              </a:lnSpc>
            </a:pPr>
            <a:r>
              <a:rPr lang="en-US" sz="2199">
                <a:solidFill>
                  <a:srgbClr val="4A5568"/>
                </a:solidFill>
                <a:latin typeface="Quattrocento"/>
                <a:ea typeface="Quattrocento"/>
                <a:cs typeface="Quattrocento"/>
                <a:sym typeface="Quattrocento"/>
              </a:rPr>
              <a:t>NoSQL database for flexible and scalable storage of user and group data.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3420552" y="5805453"/>
            <a:ext cx="796749" cy="796749"/>
            <a:chOff x="0" y="0"/>
            <a:chExt cx="664870" cy="66487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64972" cy="664972"/>
            </a:xfrm>
            <a:custGeom>
              <a:avLst/>
              <a:gdLst/>
              <a:ahLst/>
              <a:cxnLst/>
              <a:rect l="l" t="t" r="r" b="b"/>
              <a:pathLst>
                <a:path w="664972" h="664972">
                  <a:moveTo>
                    <a:pt x="66548" y="0"/>
                  </a:moveTo>
                  <a:lnTo>
                    <a:pt x="598424" y="0"/>
                  </a:lnTo>
                  <a:cubicBezTo>
                    <a:pt x="635127" y="0"/>
                    <a:pt x="664972" y="29718"/>
                    <a:pt x="664972" y="66548"/>
                  </a:cubicBezTo>
                  <a:lnTo>
                    <a:pt x="664972" y="598424"/>
                  </a:lnTo>
                  <a:cubicBezTo>
                    <a:pt x="664972" y="635127"/>
                    <a:pt x="635254" y="664972"/>
                    <a:pt x="598424" y="664972"/>
                  </a:cubicBezTo>
                  <a:lnTo>
                    <a:pt x="66548" y="664972"/>
                  </a:lnTo>
                  <a:cubicBezTo>
                    <a:pt x="29718" y="664845"/>
                    <a:pt x="0" y="635127"/>
                    <a:pt x="0" y="598424"/>
                  </a:cubicBezTo>
                  <a:lnTo>
                    <a:pt x="0" y="66548"/>
                  </a:lnTo>
                  <a:cubicBezTo>
                    <a:pt x="0" y="29845"/>
                    <a:pt x="29845" y="0"/>
                    <a:pt x="66548" y="0"/>
                  </a:cubicBezTo>
                  <a:close/>
                </a:path>
              </a:pathLst>
            </a:custGeom>
            <a:solidFill>
              <a:srgbClr val="2A4365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24" name="Freeform 24"/>
          <p:cNvSpPr/>
          <p:nvPr/>
        </p:nvSpPr>
        <p:spPr>
          <a:xfrm>
            <a:off x="3667040" y="6024562"/>
            <a:ext cx="313726" cy="358531"/>
          </a:xfrm>
          <a:custGeom>
            <a:avLst/>
            <a:gdLst/>
            <a:ahLst/>
            <a:cxnLst/>
            <a:rect l="l" t="t" r="r" b="b"/>
            <a:pathLst>
              <a:path w="313726" h="358531">
                <a:moveTo>
                  <a:pt x="0" y="0"/>
                </a:moveTo>
                <a:lnTo>
                  <a:pt x="313725" y="0"/>
                </a:lnTo>
                <a:lnTo>
                  <a:pt x="313725" y="358531"/>
                </a:lnTo>
                <a:lnTo>
                  <a:pt x="0" y="358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7" name="TextBox 27"/>
          <p:cNvSpPr txBox="1"/>
          <p:nvPr/>
        </p:nvSpPr>
        <p:spPr>
          <a:xfrm>
            <a:off x="4425685" y="3423824"/>
            <a:ext cx="2706721" cy="21355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4633"/>
              </a:lnSpc>
            </a:pPr>
            <a:r>
              <a:rPr lang="en-US" sz="2970" b="1">
                <a:solidFill>
                  <a:srgbClr val="2A4365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Firebase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430664" y="6638934"/>
            <a:ext cx="10415721" cy="4558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ts val="2639"/>
              </a:lnSpc>
            </a:pPr>
            <a:r>
              <a:rPr lang="en-US" sz="2199">
                <a:solidFill>
                  <a:srgbClr val="4A5568"/>
                </a:solidFill>
                <a:latin typeface="Quattrocento"/>
                <a:ea typeface="Quattrocento"/>
                <a:cs typeface="Quattrocento"/>
                <a:sym typeface="Quattrocento"/>
              </a:rPr>
              <a:t>Real-time data synchronization and push notification services.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273743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</a:t>
            </a:r>
          </a:p>
        </p:txBody>
      </p:sp>
    </p:spTree>
  </p:cSld>
  <p:clrMapOvr>
    <a:masterClrMapping/>
  </p:clrMapOvr>
  <p:transition spd="med">
    <p:cover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4" grpId="0" animBg="1"/>
      <p:bldP spid="27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C5A45143-5D68-B877-0C7C-0BB5C152C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TextBox 3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21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F779142-4353-C9B7-85B6-84ABC29CA980}"/>
              </a:ext>
            </a:extLst>
          </p:cNvPr>
          <p:cNvSpPr txBox="1"/>
          <p:nvPr/>
        </p:nvSpPr>
        <p:spPr>
          <a:xfrm>
            <a:off x="2948224" y="800100"/>
            <a:ext cx="12391552" cy="1110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03"/>
              </a:lnSpc>
            </a:pPr>
            <a:r>
              <a:rPr lang="en-US" sz="7200" b="1" dirty="0">
                <a:solidFill>
                  <a:srgbClr val="322C23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 &amp; Impact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0F2871-9FA1-DE8D-E4C0-2BB6B810CCC8}"/>
              </a:ext>
            </a:extLst>
          </p:cNvPr>
          <p:cNvSpPr txBox="1"/>
          <p:nvPr/>
        </p:nvSpPr>
        <p:spPr>
          <a:xfrm>
            <a:off x="9579402" y="2240890"/>
            <a:ext cx="7712124" cy="3279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3"/>
              </a:lnSpc>
            </a:pPr>
            <a:r>
              <a:rPr lang="en-US" sz="4800" b="1" dirty="0">
                <a:solidFill>
                  <a:srgbClr val="322C23"/>
                </a:solidFill>
                <a:latin typeface="DM Sans Bold"/>
                <a:ea typeface="DM Sans Bold"/>
                <a:cs typeface="DM Sans Bold"/>
                <a:sym typeface="DM Sans Bold"/>
              </a:rPr>
              <a:t>Bridging the gap between the siren and the safety.</a:t>
            </a:r>
          </a:p>
          <a:p>
            <a:pPr marL="0" lvl="0" indent="0" algn="ctr">
              <a:lnSpc>
                <a:spcPts val="8803"/>
              </a:lnSpc>
              <a:spcBef>
                <a:spcPct val="0"/>
              </a:spcBef>
            </a:pPr>
            <a:endParaRPr lang="en-US" sz="4800" b="1" dirty="0">
              <a:solidFill>
                <a:srgbClr val="322C23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D9CB3DE6-A8F3-015D-BA73-51F6B7A87C93}"/>
              </a:ext>
            </a:extLst>
          </p:cNvPr>
          <p:cNvSpPr txBox="1"/>
          <p:nvPr/>
        </p:nvSpPr>
        <p:spPr>
          <a:xfrm>
            <a:off x="9781274" y="4873593"/>
            <a:ext cx="8496300" cy="1048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200" b="1" dirty="0">
                <a:solidFill>
                  <a:srgbClr val="000000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Reduced uncertainty</a:t>
            </a:r>
            <a:r>
              <a:rPr lang="en-US" sz="3200" dirty="0">
                <a:solidFill>
                  <a:srgbClr val="000000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: Fast synchronization for </a:t>
            </a:r>
            <a:r>
              <a:rPr lang="en-US" sz="3200">
                <a:solidFill>
                  <a:srgbClr val="000000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family peace </a:t>
            </a:r>
            <a:r>
              <a:rPr lang="en-US" sz="3200" dirty="0">
                <a:solidFill>
                  <a:srgbClr val="000000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of mind 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3F22CEAA-1010-246A-6828-8B81CBC19782}"/>
              </a:ext>
            </a:extLst>
          </p:cNvPr>
          <p:cNvSpPr txBox="1"/>
          <p:nvPr/>
        </p:nvSpPr>
        <p:spPr>
          <a:xfrm>
            <a:off x="9705074" y="6172049"/>
            <a:ext cx="849630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200" b="1" dirty="0">
                <a:solidFill>
                  <a:srgbClr val="000000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Managed trauma</a:t>
            </a:r>
            <a:r>
              <a:rPr lang="en-US" sz="3200" dirty="0">
                <a:solidFill>
                  <a:srgbClr val="000000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: transforming the 10-minutes wait into a resilience-building interaction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8101E1AB-484D-E5E4-8169-DCCFDB9E2CE8}"/>
              </a:ext>
            </a:extLst>
          </p:cNvPr>
          <p:cNvSpPr txBox="1"/>
          <p:nvPr/>
        </p:nvSpPr>
        <p:spPr>
          <a:xfrm>
            <a:off x="9705074" y="8004763"/>
            <a:ext cx="8496300" cy="1048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200" b="1" dirty="0">
                <a:solidFill>
                  <a:srgbClr val="000000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Actionable insight</a:t>
            </a:r>
            <a:r>
              <a:rPr lang="en-US" sz="3200" dirty="0">
                <a:solidFill>
                  <a:srgbClr val="000000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: AI-driven data to support long-term mental health.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299E1A-0D4E-EB0F-DA18-C60C649B1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1" y="2633707"/>
            <a:ext cx="8572502" cy="6576755"/>
          </a:xfrm>
          <a:prstGeom prst="rect">
            <a:avLst/>
          </a:prstGeom>
        </p:spPr>
      </p:pic>
      <p:pic>
        <p:nvPicPr>
          <p:cNvPr id="23" name="Graphic 22" descr="Badge Tick1 with solid fill">
            <a:extLst>
              <a:ext uri="{FF2B5EF4-FFF2-40B4-BE49-F238E27FC236}">
                <a16:creationId xmlns:a16="http://schemas.microsoft.com/office/drawing/2014/main" id="{2BD156C2-8A78-A371-1181-7F72FDBFB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1223" y="4686300"/>
            <a:ext cx="914400" cy="914400"/>
          </a:xfrm>
          <a:prstGeom prst="rect">
            <a:avLst/>
          </a:prstGeom>
        </p:spPr>
      </p:pic>
      <p:pic>
        <p:nvPicPr>
          <p:cNvPr id="24" name="Graphic 23" descr="Badge Tick1 with solid fill">
            <a:extLst>
              <a:ext uri="{FF2B5EF4-FFF2-40B4-BE49-F238E27FC236}">
                <a16:creationId xmlns:a16="http://schemas.microsoft.com/office/drawing/2014/main" id="{F7F39908-55D5-D198-4BEA-78C5B1258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7369" y="5922085"/>
            <a:ext cx="914400" cy="914400"/>
          </a:xfrm>
          <a:prstGeom prst="rect">
            <a:avLst/>
          </a:prstGeom>
        </p:spPr>
      </p:pic>
      <p:pic>
        <p:nvPicPr>
          <p:cNvPr id="25" name="Graphic 24" descr="Badge Tick1 with solid fill">
            <a:extLst>
              <a:ext uri="{FF2B5EF4-FFF2-40B4-BE49-F238E27FC236}">
                <a16:creationId xmlns:a16="http://schemas.microsoft.com/office/drawing/2014/main" id="{7FCE31AF-76DC-DB67-D39A-F45A7AB46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1223" y="7787876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med">
    <p:cover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-959933" y="904887"/>
            <a:ext cx="20921023" cy="7114764"/>
          </a:xfrm>
          <a:custGeom>
            <a:avLst/>
            <a:gdLst/>
            <a:ahLst/>
            <a:cxnLst/>
            <a:rect l="l" t="t" r="r" b="b"/>
            <a:pathLst>
              <a:path w="20921023" h="7114764">
                <a:moveTo>
                  <a:pt x="0" y="0"/>
                </a:moveTo>
                <a:lnTo>
                  <a:pt x="20921023" y="0"/>
                </a:lnTo>
                <a:lnTo>
                  <a:pt x="20921023" y="7114764"/>
                </a:lnTo>
                <a:lnTo>
                  <a:pt x="0" y="7114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37" b="-65002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22</a:t>
            </a:r>
          </a:p>
        </p:txBody>
      </p:sp>
    </p:spTree>
  </p:cSld>
  <p:clrMapOvr>
    <a:masterClrMapping/>
  </p:clrMapOvr>
  <p:transition spd="med">
    <p:cover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87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1662999" y="3043705"/>
            <a:ext cx="3199411" cy="6692946"/>
            <a:chOff x="0" y="0"/>
            <a:chExt cx="1357998" cy="2840837"/>
          </a:xfrm>
        </p:grpSpPr>
        <p:sp>
          <p:nvSpPr>
            <p:cNvPr id="4" name="Freeform 4"/>
            <p:cNvSpPr/>
            <p:nvPr/>
          </p:nvSpPr>
          <p:spPr>
            <a:xfrm>
              <a:off x="39974" y="45156"/>
              <a:ext cx="1318023" cy="2794976"/>
            </a:xfrm>
            <a:custGeom>
              <a:avLst/>
              <a:gdLst/>
              <a:ahLst/>
              <a:cxnLst/>
              <a:rect l="l" t="t" r="r" b="b"/>
              <a:pathLst>
                <a:path w="1318023" h="2794976">
                  <a:moveTo>
                    <a:pt x="666" y="2765201"/>
                  </a:moveTo>
                  <a:cubicBezTo>
                    <a:pt x="-1874" y="2774091"/>
                    <a:pt x="3206" y="2780441"/>
                    <a:pt x="9981" y="2781711"/>
                  </a:cubicBezTo>
                  <a:cubicBezTo>
                    <a:pt x="17676" y="2782981"/>
                    <a:pt x="24408" y="2782981"/>
                    <a:pt x="32102" y="2782981"/>
                  </a:cubicBezTo>
                  <a:cubicBezTo>
                    <a:pt x="62879" y="2784251"/>
                    <a:pt x="93656" y="2784251"/>
                    <a:pt x="125394" y="2785521"/>
                  </a:cubicBezTo>
                  <a:cubicBezTo>
                    <a:pt x="142706" y="2786791"/>
                    <a:pt x="160018" y="2788061"/>
                    <a:pt x="176368" y="2789331"/>
                  </a:cubicBezTo>
                  <a:cubicBezTo>
                    <a:pt x="205221" y="2790601"/>
                    <a:pt x="233113" y="2790601"/>
                    <a:pt x="261966" y="2791871"/>
                  </a:cubicBezTo>
                  <a:cubicBezTo>
                    <a:pt x="273507" y="2791871"/>
                    <a:pt x="284087" y="2791871"/>
                    <a:pt x="295628" y="2790601"/>
                  </a:cubicBezTo>
                  <a:cubicBezTo>
                    <a:pt x="300437" y="2790601"/>
                    <a:pt x="306208" y="2789331"/>
                    <a:pt x="311016" y="2789331"/>
                  </a:cubicBezTo>
                  <a:cubicBezTo>
                    <a:pt x="330252" y="2790601"/>
                    <a:pt x="714961" y="2781711"/>
                    <a:pt x="734197" y="2782981"/>
                  </a:cubicBezTo>
                  <a:cubicBezTo>
                    <a:pt x="761126" y="2784251"/>
                    <a:pt x="835183" y="2784251"/>
                    <a:pt x="862112" y="2784251"/>
                  </a:cubicBezTo>
                  <a:cubicBezTo>
                    <a:pt x="872692" y="2784251"/>
                    <a:pt x="882310" y="2782981"/>
                    <a:pt x="892889" y="2782981"/>
                  </a:cubicBezTo>
                  <a:lnTo>
                    <a:pt x="944825" y="2786791"/>
                  </a:lnTo>
                  <a:cubicBezTo>
                    <a:pt x="982334" y="2789331"/>
                    <a:pt x="1018881" y="2786791"/>
                    <a:pt x="1056391" y="2790601"/>
                  </a:cubicBezTo>
                  <a:cubicBezTo>
                    <a:pt x="1118906" y="2795681"/>
                    <a:pt x="1182383" y="2789331"/>
                    <a:pt x="1254524" y="2794411"/>
                  </a:cubicBezTo>
                  <a:cubicBezTo>
                    <a:pt x="1274844" y="2795681"/>
                    <a:pt x="1295163" y="2794411"/>
                    <a:pt x="1318024" y="2794411"/>
                  </a:cubicBezTo>
                  <a:lnTo>
                    <a:pt x="1318024" y="2734721"/>
                  </a:lnTo>
                  <a:cubicBezTo>
                    <a:pt x="1316753" y="2645032"/>
                    <a:pt x="1315484" y="2542168"/>
                    <a:pt x="1315484" y="2432874"/>
                  </a:cubicBezTo>
                  <a:cubicBezTo>
                    <a:pt x="1315484" y="2306437"/>
                    <a:pt x="1319294" y="2177857"/>
                    <a:pt x="1312944" y="2051419"/>
                  </a:cubicBezTo>
                  <a:cubicBezTo>
                    <a:pt x="1305324" y="1967842"/>
                    <a:pt x="1293894" y="319870"/>
                    <a:pt x="1293894" y="236293"/>
                  </a:cubicBezTo>
                  <a:cubicBezTo>
                    <a:pt x="1291353" y="178432"/>
                    <a:pt x="1290084" y="118427"/>
                    <a:pt x="1287544" y="60566"/>
                  </a:cubicBezTo>
                  <a:cubicBezTo>
                    <a:pt x="1287544" y="43422"/>
                    <a:pt x="1286274" y="26278"/>
                    <a:pt x="1285003" y="5644"/>
                  </a:cubicBezTo>
                  <a:cubicBezTo>
                    <a:pt x="1274844" y="3104"/>
                    <a:pt x="1265953" y="1834"/>
                    <a:pt x="1255794" y="564"/>
                  </a:cubicBezTo>
                  <a:cubicBezTo>
                    <a:pt x="1248174" y="-706"/>
                    <a:pt x="1240553" y="564"/>
                    <a:pt x="1234203" y="564"/>
                  </a:cubicBezTo>
                  <a:lnTo>
                    <a:pt x="5173" y="5644"/>
                  </a:lnTo>
                  <a:lnTo>
                    <a:pt x="666" y="2765201"/>
                  </a:lnTo>
                  <a:close/>
                </a:path>
              </a:pathLst>
            </a:custGeom>
            <a:solidFill>
              <a:srgbClr val="AABCEE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Freeform 5"/>
            <p:cNvSpPr/>
            <p:nvPr/>
          </p:nvSpPr>
          <p:spPr>
            <a:xfrm>
              <a:off x="11430" y="16510"/>
              <a:ext cx="1297038" cy="2786227"/>
            </a:xfrm>
            <a:custGeom>
              <a:avLst/>
              <a:gdLst/>
              <a:ahLst/>
              <a:cxnLst/>
              <a:rect l="l" t="t" r="r" b="b"/>
              <a:pathLst>
                <a:path w="1297038" h="2786227">
                  <a:moveTo>
                    <a:pt x="1297038" y="2786227"/>
                  </a:moveTo>
                  <a:lnTo>
                    <a:pt x="0" y="2778607"/>
                  </a:lnTo>
                  <a:lnTo>
                    <a:pt x="0" y="984989"/>
                  </a:lnTo>
                  <a:lnTo>
                    <a:pt x="7620" y="20320"/>
                  </a:lnTo>
                  <a:lnTo>
                    <a:pt x="642519" y="0"/>
                  </a:lnTo>
                  <a:lnTo>
                    <a:pt x="1275448" y="8890"/>
                  </a:lnTo>
                  <a:close/>
                </a:path>
              </a:pathLst>
            </a:custGeom>
            <a:solidFill>
              <a:srgbClr val="C7D5FD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Freeform 6"/>
            <p:cNvSpPr/>
            <p:nvPr/>
          </p:nvSpPr>
          <p:spPr>
            <a:xfrm>
              <a:off x="-215" y="0"/>
              <a:ext cx="1321382" cy="2812191"/>
            </a:xfrm>
            <a:custGeom>
              <a:avLst/>
              <a:gdLst/>
              <a:ahLst/>
              <a:cxnLst/>
              <a:rect l="l" t="t" r="r" b="b"/>
              <a:pathLst>
                <a:path w="1321382" h="2812191">
                  <a:moveTo>
                    <a:pt x="1288363" y="21590"/>
                  </a:moveTo>
                  <a:cubicBezTo>
                    <a:pt x="1289633" y="34290"/>
                    <a:pt x="1289633" y="44450"/>
                    <a:pt x="1290902" y="56433"/>
                  </a:cubicBezTo>
                  <a:cubicBezTo>
                    <a:pt x="1293442" y="114294"/>
                    <a:pt x="1294713" y="174298"/>
                    <a:pt x="1297252" y="232160"/>
                  </a:cubicBezTo>
                  <a:cubicBezTo>
                    <a:pt x="1297252" y="315737"/>
                    <a:pt x="1309952" y="1963709"/>
                    <a:pt x="1316302" y="2047286"/>
                  </a:cubicBezTo>
                  <a:cubicBezTo>
                    <a:pt x="1322652" y="2173723"/>
                    <a:pt x="1318842" y="2302304"/>
                    <a:pt x="1318842" y="2428741"/>
                  </a:cubicBezTo>
                  <a:cubicBezTo>
                    <a:pt x="1318842" y="2540177"/>
                    <a:pt x="1320113" y="2643042"/>
                    <a:pt x="1321383" y="2751937"/>
                  </a:cubicBezTo>
                  <a:lnTo>
                    <a:pt x="1321383" y="2811627"/>
                  </a:lnTo>
                  <a:cubicBezTo>
                    <a:pt x="1298523" y="2811627"/>
                    <a:pt x="1278202" y="2812897"/>
                    <a:pt x="1257883" y="2811627"/>
                  </a:cubicBezTo>
                  <a:cubicBezTo>
                    <a:pt x="1194680" y="2806547"/>
                    <a:pt x="1131203" y="2812897"/>
                    <a:pt x="1068688" y="2807817"/>
                  </a:cubicBezTo>
                  <a:cubicBezTo>
                    <a:pt x="1031179" y="2804007"/>
                    <a:pt x="994632" y="2806547"/>
                    <a:pt x="957122" y="2804007"/>
                  </a:cubicBezTo>
                  <a:lnTo>
                    <a:pt x="905187" y="2800197"/>
                  </a:lnTo>
                  <a:cubicBezTo>
                    <a:pt x="894607" y="2800197"/>
                    <a:pt x="884989" y="2801467"/>
                    <a:pt x="874410" y="2801467"/>
                  </a:cubicBezTo>
                  <a:cubicBezTo>
                    <a:pt x="847480" y="2800197"/>
                    <a:pt x="773424" y="2801467"/>
                    <a:pt x="746494" y="2800197"/>
                  </a:cubicBezTo>
                  <a:cubicBezTo>
                    <a:pt x="727259" y="2798927"/>
                    <a:pt x="342549" y="2807817"/>
                    <a:pt x="323314" y="2806547"/>
                  </a:cubicBezTo>
                  <a:cubicBezTo>
                    <a:pt x="318505" y="2806547"/>
                    <a:pt x="312734" y="2807817"/>
                    <a:pt x="307926" y="2807817"/>
                  </a:cubicBezTo>
                  <a:cubicBezTo>
                    <a:pt x="296384" y="2807817"/>
                    <a:pt x="285805" y="2809087"/>
                    <a:pt x="274264" y="2809087"/>
                  </a:cubicBezTo>
                  <a:cubicBezTo>
                    <a:pt x="245410" y="2809087"/>
                    <a:pt x="217519" y="2807817"/>
                    <a:pt x="188666" y="2806547"/>
                  </a:cubicBezTo>
                  <a:cubicBezTo>
                    <a:pt x="171354" y="2805277"/>
                    <a:pt x="154042" y="2804007"/>
                    <a:pt x="137692" y="2802737"/>
                  </a:cubicBezTo>
                  <a:cubicBezTo>
                    <a:pt x="106915" y="2801467"/>
                    <a:pt x="76138" y="2800197"/>
                    <a:pt x="44400" y="2800197"/>
                  </a:cubicBezTo>
                  <a:cubicBezTo>
                    <a:pt x="34505" y="2800197"/>
                    <a:pt x="25615" y="2800197"/>
                    <a:pt x="15455" y="2798927"/>
                  </a:cubicBezTo>
                  <a:cubicBezTo>
                    <a:pt x="6565" y="2797657"/>
                    <a:pt x="1485" y="2791307"/>
                    <a:pt x="4025" y="2782417"/>
                  </a:cubicBezTo>
                  <a:cubicBezTo>
                    <a:pt x="12915" y="2750192"/>
                    <a:pt x="9105" y="2696617"/>
                    <a:pt x="7835" y="2640899"/>
                  </a:cubicBezTo>
                  <a:cubicBezTo>
                    <a:pt x="6565" y="2527319"/>
                    <a:pt x="2755" y="2415883"/>
                    <a:pt x="4025" y="2302304"/>
                  </a:cubicBezTo>
                  <a:cubicBezTo>
                    <a:pt x="1485" y="2160865"/>
                    <a:pt x="-3595" y="410029"/>
                    <a:pt x="4025" y="266448"/>
                  </a:cubicBezTo>
                  <a:cubicBezTo>
                    <a:pt x="5295" y="238588"/>
                    <a:pt x="4025" y="208586"/>
                    <a:pt x="5295" y="180727"/>
                  </a:cubicBezTo>
                  <a:cubicBezTo>
                    <a:pt x="6565" y="135724"/>
                    <a:pt x="9105" y="86435"/>
                    <a:pt x="10375" y="44450"/>
                  </a:cubicBezTo>
                  <a:cubicBezTo>
                    <a:pt x="10375" y="41910"/>
                    <a:pt x="11645" y="39370"/>
                    <a:pt x="12915" y="38100"/>
                  </a:cubicBezTo>
                  <a:cubicBezTo>
                    <a:pt x="34505" y="35560"/>
                    <a:pt x="52094" y="30480"/>
                    <a:pt x="67482" y="29210"/>
                  </a:cubicBezTo>
                  <a:cubicBezTo>
                    <a:pt x="93450" y="25400"/>
                    <a:pt x="119418" y="22860"/>
                    <a:pt x="146348" y="20320"/>
                  </a:cubicBezTo>
                  <a:cubicBezTo>
                    <a:pt x="164621" y="17780"/>
                    <a:pt x="182895" y="16510"/>
                    <a:pt x="200207" y="13970"/>
                  </a:cubicBezTo>
                  <a:cubicBezTo>
                    <a:pt x="217519" y="11430"/>
                    <a:pt x="235793" y="8890"/>
                    <a:pt x="253105" y="8890"/>
                  </a:cubicBezTo>
                  <a:cubicBezTo>
                    <a:pt x="272340" y="7620"/>
                    <a:pt x="291575" y="10160"/>
                    <a:pt x="310811" y="8890"/>
                  </a:cubicBezTo>
                  <a:cubicBezTo>
                    <a:pt x="334855" y="8890"/>
                    <a:pt x="770538" y="6350"/>
                    <a:pt x="794583" y="5080"/>
                  </a:cubicBezTo>
                  <a:cubicBezTo>
                    <a:pt x="817665" y="3810"/>
                    <a:pt x="840748" y="2540"/>
                    <a:pt x="864792" y="2540"/>
                  </a:cubicBezTo>
                  <a:cubicBezTo>
                    <a:pt x="904225" y="1270"/>
                    <a:pt x="942696" y="0"/>
                    <a:pt x="982129" y="0"/>
                  </a:cubicBezTo>
                  <a:cubicBezTo>
                    <a:pt x="998479" y="0"/>
                    <a:pt x="1015791" y="2540"/>
                    <a:pt x="1032141" y="2540"/>
                  </a:cubicBezTo>
                  <a:cubicBezTo>
                    <a:pt x="1077344" y="3810"/>
                    <a:pt x="1123509" y="5080"/>
                    <a:pt x="1168712" y="7620"/>
                  </a:cubicBezTo>
                  <a:cubicBezTo>
                    <a:pt x="1192757" y="8890"/>
                    <a:pt x="1216801" y="12700"/>
                    <a:pt x="1240845" y="16510"/>
                  </a:cubicBezTo>
                  <a:lnTo>
                    <a:pt x="1257883" y="16510"/>
                  </a:lnTo>
                  <a:cubicBezTo>
                    <a:pt x="1269313" y="17780"/>
                    <a:pt x="1278202" y="20320"/>
                    <a:pt x="1288363" y="21590"/>
                  </a:cubicBezTo>
                  <a:close/>
                  <a:moveTo>
                    <a:pt x="1298523" y="2795117"/>
                  </a:moveTo>
                  <a:cubicBezTo>
                    <a:pt x="1299792" y="2778607"/>
                    <a:pt x="1301063" y="2765907"/>
                    <a:pt x="1301063" y="2753207"/>
                  </a:cubicBezTo>
                  <a:cubicBezTo>
                    <a:pt x="1299792" y="2632327"/>
                    <a:pt x="1298523" y="2518747"/>
                    <a:pt x="1298523" y="2396596"/>
                  </a:cubicBezTo>
                  <a:cubicBezTo>
                    <a:pt x="1298523" y="2340878"/>
                    <a:pt x="1301063" y="2285160"/>
                    <a:pt x="1299792" y="2229442"/>
                  </a:cubicBezTo>
                  <a:cubicBezTo>
                    <a:pt x="1299792" y="2178009"/>
                    <a:pt x="1298523" y="2124434"/>
                    <a:pt x="1297252" y="2073002"/>
                  </a:cubicBezTo>
                  <a:cubicBezTo>
                    <a:pt x="1292173" y="1993711"/>
                    <a:pt x="1280742" y="352168"/>
                    <a:pt x="1280742" y="272877"/>
                  </a:cubicBezTo>
                  <a:cubicBezTo>
                    <a:pt x="1278202" y="206444"/>
                    <a:pt x="1275663" y="137867"/>
                    <a:pt x="1273123" y="71434"/>
                  </a:cubicBezTo>
                  <a:cubicBezTo>
                    <a:pt x="1271852" y="44450"/>
                    <a:pt x="1270583" y="43180"/>
                    <a:pt x="1254310" y="41910"/>
                  </a:cubicBezTo>
                  <a:cubicBezTo>
                    <a:pt x="1251425" y="41910"/>
                    <a:pt x="1249501" y="41910"/>
                    <a:pt x="1246616" y="40640"/>
                  </a:cubicBezTo>
                  <a:cubicBezTo>
                    <a:pt x="1222572" y="36830"/>
                    <a:pt x="1197566" y="31750"/>
                    <a:pt x="1173521" y="30480"/>
                  </a:cubicBezTo>
                  <a:cubicBezTo>
                    <a:pt x="1114853" y="26670"/>
                    <a:pt x="1055223" y="25400"/>
                    <a:pt x="996555" y="22860"/>
                  </a:cubicBezTo>
                  <a:lnTo>
                    <a:pt x="927307" y="22860"/>
                  </a:lnTo>
                  <a:cubicBezTo>
                    <a:pt x="896531" y="22860"/>
                    <a:pt x="865754" y="22860"/>
                    <a:pt x="835939" y="24130"/>
                  </a:cubicBezTo>
                  <a:cubicBezTo>
                    <a:pt x="809971" y="25400"/>
                    <a:pt x="372364" y="29210"/>
                    <a:pt x="346397" y="29210"/>
                  </a:cubicBezTo>
                  <a:cubicBezTo>
                    <a:pt x="304079" y="29210"/>
                    <a:pt x="261760" y="26670"/>
                    <a:pt x="219442" y="33020"/>
                  </a:cubicBezTo>
                  <a:cubicBezTo>
                    <a:pt x="197322" y="36830"/>
                    <a:pt x="176163" y="36830"/>
                    <a:pt x="155004" y="38100"/>
                  </a:cubicBezTo>
                  <a:cubicBezTo>
                    <a:pt x="118456" y="41910"/>
                    <a:pt x="81909" y="45720"/>
                    <a:pt x="45362" y="50800"/>
                  </a:cubicBezTo>
                  <a:cubicBezTo>
                    <a:pt x="33235" y="50800"/>
                    <a:pt x="30695" y="54290"/>
                    <a:pt x="29425" y="80006"/>
                  </a:cubicBezTo>
                  <a:cubicBezTo>
                    <a:pt x="28155" y="118580"/>
                    <a:pt x="28155" y="157154"/>
                    <a:pt x="26885" y="195728"/>
                  </a:cubicBezTo>
                  <a:cubicBezTo>
                    <a:pt x="25615" y="260019"/>
                    <a:pt x="23075" y="322166"/>
                    <a:pt x="21805" y="386456"/>
                  </a:cubicBezTo>
                  <a:cubicBezTo>
                    <a:pt x="16725" y="455032"/>
                    <a:pt x="23075" y="2130863"/>
                    <a:pt x="25615" y="2199440"/>
                  </a:cubicBezTo>
                  <a:cubicBezTo>
                    <a:pt x="25615" y="2272302"/>
                    <a:pt x="25615" y="2347307"/>
                    <a:pt x="26885" y="2420169"/>
                  </a:cubicBezTo>
                  <a:cubicBezTo>
                    <a:pt x="26885" y="2473744"/>
                    <a:pt x="29425" y="2527319"/>
                    <a:pt x="29425" y="2580895"/>
                  </a:cubicBezTo>
                  <a:cubicBezTo>
                    <a:pt x="29425" y="2638756"/>
                    <a:pt x="29425" y="2696617"/>
                    <a:pt x="28155" y="2753207"/>
                  </a:cubicBezTo>
                  <a:lnTo>
                    <a:pt x="28155" y="2763367"/>
                  </a:lnTo>
                  <a:cubicBezTo>
                    <a:pt x="28155" y="2773527"/>
                    <a:pt x="31965" y="2777337"/>
                    <a:pt x="40855" y="2777337"/>
                  </a:cubicBezTo>
                  <a:cubicBezTo>
                    <a:pt x="54018" y="2777337"/>
                    <a:pt x="67482" y="2778607"/>
                    <a:pt x="79985" y="2778607"/>
                  </a:cubicBezTo>
                  <a:cubicBezTo>
                    <a:pt x="98259" y="2778607"/>
                    <a:pt x="117495" y="2776067"/>
                    <a:pt x="135768" y="2778607"/>
                  </a:cubicBezTo>
                  <a:cubicBezTo>
                    <a:pt x="165583" y="2782417"/>
                    <a:pt x="195398" y="2784957"/>
                    <a:pt x="225213" y="2783687"/>
                  </a:cubicBezTo>
                  <a:cubicBezTo>
                    <a:pt x="244449" y="2782417"/>
                    <a:pt x="262722" y="2784957"/>
                    <a:pt x="281958" y="2784957"/>
                  </a:cubicBezTo>
                  <a:cubicBezTo>
                    <a:pt x="309849" y="2784957"/>
                    <a:pt x="337741" y="2783687"/>
                    <a:pt x="365632" y="2784957"/>
                  </a:cubicBezTo>
                  <a:cubicBezTo>
                    <a:pt x="406988" y="2786227"/>
                    <a:pt x="860945" y="2776067"/>
                    <a:pt x="903263" y="2778607"/>
                  </a:cubicBezTo>
                  <a:cubicBezTo>
                    <a:pt x="921537" y="2779877"/>
                    <a:pt x="939810" y="2781147"/>
                    <a:pt x="957122" y="2781147"/>
                  </a:cubicBezTo>
                  <a:cubicBezTo>
                    <a:pt x="988861" y="2783687"/>
                    <a:pt x="1019638" y="2779877"/>
                    <a:pt x="1051376" y="2783687"/>
                  </a:cubicBezTo>
                  <a:cubicBezTo>
                    <a:pt x="1077344" y="2786227"/>
                    <a:pt x="1103312" y="2786227"/>
                    <a:pt x="1129280" y="2788767"/>
                  </a:cubicBezTo>
                  <a:cubicBezTo>
                    <a:pt x="1167751" y="2792577"/>
                    <a:pt x="1206222" y="2795117"/>
                    <a:pt x="1244693" y="2796387"/>
                  </a:cubicBezTo>
                  <a:cubicBezTo>
                    <a:pt x="1260423" y="2796387"/>
                    <a:pt x="1278202" y="2795117"/>
                    <a:pt x="1298523" y="2795117"/>
                  </a:cubicBezTo>
                  <a:close/>
                </a:path>
              </a:pathLst>
            </a:custGeom>
            <a:solidFill>
              <a:srgbClr val="2A2B39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580457" y="3151097"/>
            <a:ext cx="3370205" cy="6585554"/>
            <a:chOff x="0" y="0"/>
            <a:chExt cx="1453819" cy="2840837"/>
          </a:xfrm>
        </p:grpSpPr>
        <p:sp>
          <p:nvSpPr>
            <p:cNvPr id="8" name="Freeform 8"/>
            <p:cNvSpPr/>
            <p:nvPr/>
          </p:nvSpPr>
          <p:spPr>
            <a:xfrm>
              <a:off x="39977" y="45156"/>
              <a:ext cx="1413841" cy="2794976"/>
            </a:xfrm>
            <a:custGeom>
              <a:avLst/>
              <a:gdLst/>
              <a:ahLst/>
              <a:cxnLst/>
              <a:rect l="l" t="t" r="r" b="b"/>
              <a:pathLst>
                <a:path w="1413841" h="2794976">
                  <a:moveTo>
                    <a:pt x="663" y="2765201"/>
                  </a:moveTo>
                  <a:cubicBezTo>
                    <a:pt x="-1877" y="2774091"/>
                    <a:pt x="3203" y="2780441"/>
                    <a:pt x="10500" y="2781711"/>
                  </a:cubicBezTo>
                  <a:cubicBezTo>
                    <a:pt x="18803" y="2782981"/>
                    <a:pt x="26068" y="2782981"/>
                    <a:pt x="34371" y="2782981"/>
                  </a:cubicBezTo>
                  <a:cubicBezTo>
                    <a:pt x="67582" y="2784251"/>
                    <a:pt x="100793" y="2784251"/>
                    <a:pt x="135042" y="2785521"/>
                  </a:cubicBezTo>
                  <a:cubicBezTo>
                    <a:pt x="153723" y="2786791"/>
                    <a:pt x="172404" y="2788061"/>
                    <a:pt x="190047" y="2789331"/>
                  </a:cubicBezTo>
                  <a:cubicBezTo>
                    <a:pt x="221183" y="2790601"/>
                    <a:pt x="251280" y="2790601"/>
                    <a:pt x="282415" y="2791871"/>
                  </a:cubicBezTo>
                  <a:cubicBezTo>
                    <a:pt x="294869" y="2791871"/>
                    <a:pt x="306286" y="2791871"/>
                    <a:pt x="318740" y="2790601"/>
                  </a:cubicBezTo>
                  <a:cubicBezTo>
                    <a:pt x="323929" y="2790601"/>
                    <a:pt x="330156" y="2789331"/>
                    <a:pt x="335345" y="2789331"/>
                  </a:cubicBezTo>
                  <a:cubicBezTo>
                    <a:pt x="356102" y="2790601"/>
                    <a:pt x="771240" y="2781711"/>
                    <a:pt x="791997" y="2782981"/>
                  </a:cubicBezTo>
                  <a:cubicBezTo>
                    <a:pt x="821056" y="2784251"/>
                    <a:pt x="900970" y="2784251"/>
                    <a:pt x="930030" y="2784251"/>
                  </a:cubicBezTo>
                  <a:cubicBezTo>
                    <a:pt x="941446" y="2784251"/>
                    <a:pt x="951825" y="2782981"/>
                    <a:pt x="963241" y="2782981"/>
                  </a:cubicBezTo>
                  <a:lnTo>
                    <a:pt x="1019284" y="2786791"/>
                  </a:lnTo>
                  <a:cubicBezTo>
                    <a:pt x="1059760" y="2789331"/>
                    <a:pt x="1099198" y="2786791"/>
                    <a:pt x="1139674" y="2790601"/>
                  </a:cubicBezTo>
                  <a:cubicBezTo>
                    <a:pt x="1207134" y="2795681"/>
                    <a:pt x="1275632" y="2789331"/>
                    <a:pt x="1350342" y="2794411"/>
                  </a:cubicBezTo>
                  <a:cubicBezTo>
                    <a:pt x="1370662" y="2795681"/>
                    <a:pt x="1390982" y="2794411"/>
                    <a:pt x="1413842" y="2794411"/>
                  </a:cubicBezTo>
                  <a:lnTo>
                    <a:pt x="1413842" y="2734721"/>
                  </a:lnTo>
                  <a:cubicBezTo>
                    <a:pt x="1412572" y="2645032"/>
                    <a:pt x="1411302" y="2542168"/>
                    <a:pt x="1411302" y="2432874"/>
                  </a:cubicBezTo>
                  <a:cubicBezTo>
                    <a:pt x="1411302" y="2306437"/>
                    <a:pt x="1415112" y="2177857"/>
                    <a:pt x="1408762" y="2051419"/>
                  </a:cubicBezTo>
                  <a:cubicBezTo>
                    <a:pt x="1401142" y="1967842"/>
                    <a:pt x="1389712" y="319870"/>
                    <a:pt x="1389712" y="236293"/>
                  </a:cubicBezTo>
                  <a:cubicBezTo>
                    <a:pt x="1387172" y="178432"/>
                    <a:pt x="1385902" y="118427"/>
                    <a:pt x="1383362" y="60566"/>
                  </a:cubicBezTo>
                  <a:cubicBezTo>
                    <a:pt x="1383362" y="43422"/>
                    <a:pt x="1382092" y="26278"/>
                    <a:pt x="1380822" y="5644"/>
                  </a:cubicBezTo>
                  <a:cubicBezTo>
                    <a:pt x="1370662" y="3104"/>
                    <a:pt x="1361772" y="1834"/>
                    <a:pt x="1351612" y="564"/>
                  </a:cubicBezTo>
                  <a:cubicBezTo>
                    <a:pt x="1343992" y="-706"/>
                    <a:pt x="1336372" y="564"/>
                    <a:pt x="1330022" y="564"/>
                  </a:cubicBezTo>
                  <a:lnTo>
                    <a:pt x="5311" y="5644"/>
                  </a:lnTo>
                  <a:lnTo>
                    <a:pt x="663" y="2765201"/>
                  </a:lnTo>
                  <a:close/>
                </a:path>
              </a:pathLst>
            </a:custGeom>
            <a:solidFill>
              <a:srgbClr val="76C5C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Freeform 9"/>
            <p:cNvSpPr/>
            <p:nvPr/>
          </p:nvSpPr>
          <p:spPr>
            <a:xfrm>
              <a:off x="11430" y="16510"/>
              <a:ext cx="1392859" cy="2786227"/>
            </a:xfrm>
            <a:custGeom>
              <a:avLst/>
              <a:gdLst/>
              <a:ahLst/>
              <a:cxnLst/>
              <a:rect l="l" t="t" r="r" b="b"/>
              <a:pathLst>
                <a:path w="1392859" h="2786227">
                  <a:moveTo>
                    <a:pt x="1392859" y="2786227"/>
                  </a:moveTo>
                  <a:lnTo>
                    <a:pt x="0" y="2778607"/>
                  </a:lnTo>
                  <a:lnTo>
                    <a:pt x="0" y="984989"/>
                  </a:lnTo>
                  <a:lnTo>
                    <a:pt x="7620" y="20320"/>
                  </a:lnTo>
                  <a:lnTo>
                    <a:pt x="690813" y="0"/>
                  </a:lnTo>
                  <a:lnTo>
                    <a:pt x="1371269" y="8890"/>
                  </a:lnTo>
                  <a:close/>
                </a:path>
              </a:pathLst>
            </a:custGeom>
            <a:solidFill>
              <a:srgbClr val="C7EBEE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-215" y="0"/>
              <a:ext cx="1417203" cy="2812191"/>
            </a:xfrm>
            <a:custGeom>
              <a:avLst/>
              <a:gdLst/>
              <a:ahLst/>
              <a:cxnLst/>
              <a:rect l="l" t="t" r="r" b="b"/>
              <a:pathLst>
                <a:path w="1417203" h="2812191">
                  <a:moveTo>
                    <a:pt x="1384184" y="21590"/>
                  </a:moveTo>
                  <a:cubicBezTo>
                    <a:pt x="1385454" y="34290"/>
                    <a:pt x="1385454" y="44450"/>
                    <a:pt x="1386724" y="56433"/>
                  </a:cubicBezTo>
                  <a:cubicBezTo>
                    <a:pt x="1389264" y="114294"/>
                    <a:pt x="1390534" y="174298"/>
                    <a:pt x="1393074" y="232160"/>
                  </a:cubicBezTo>
                  <a:cubicBezTo>
                    <a:pt x="1393074" y="315737"/>
                    <a:pt x="1405774" y="1963709"/>
                    <a:pt x="1412124" y="2047286"/>
                  </a:cubicBezTo>
                  <a:cubicBezTo>
                    <a:pt x="1418474" y="2173723"/>
                    <a:pt x="1414664" y="2302304"/>
                    <a:pt x="1414664" y="2428741"/>
                  </a:cubicBezTo>
                  <a:cubicBezTo>
                    <a:pt x="1414664" y="2540177"/>
                    <a:pt x="1415934" y="2643042"/>
                    <a:pt x="1417204" y="2751937"/>
                  </a:cubicBezTo>
                  <a:lnTo>
                    <a:pt x="1417204" y="2811627"/>
                  </a:lnTo>
                  <a:cubicBezTo>
                    <a:pt x="1394344" y="2811627"/>
                    <a:pt x="1374024" y="2812897"/>
                    <a:pt x="1353704" y="2811627"/>
                  </a:cubicBezTo>
                  <a:cubicBezTo>
                    <a:pt x="1285726" y="2806547"/>
                    <a:pt x="1217229" y="2812897"/>
                    <a:pt x="1149769" y="2807817"/>
                  </a:cubicBezTo>
                  <a:cubicBezTo>
                    <a:pt x="1109293" y="2804007"/>
                    <a:pt x="1069855" y="2806547"/>
                    <a:pt x="1029379" y="2804007"/>
                  </a:cubicBezTo>
                  <a:lnTo>
                    <a:pt x="973335" y="2800197"/>
                  </a:lnTo>
                  <a:cubicBezTo>
                    <a:pt x="961919" y="2800197"/>
                    <a:pt x="951541" y="2801467"/>
                    <a:pt x="940124" y="2801467"/>
                  </a:cubicBezTo>
                  <a:cubicBezTo>
                    <a:pt x="911065" y="2800197"/>
                    <a:pt x="831151" y="2801467"/>
                    <a:pt x="802091" y="2800197"/>
                  </a:cubicBezTo>
                  <a:cubicBezTo>
                    <a:pt x="781334" y="2798927"/>
                    <a:pt x="366197" y="2807817"/>
                    <a:pt x="345440" y="2806547"/>
                  </a:cubicBezTo>
                  <a:cubicBezTo>
                    <a:pt x="340251" y="2806547"/>
                    <a:pt x="334024" y="2807817"/>
                    <a:pt x="328834" y="2807817"/>
                  </a:cubicBezTo>
                  <a:cubicBezTo>
                    <a:pt x="316380" y="2807817"/>
                    <a:pt x="304964" y="2809087"/>
                    <a:pt x="292510" y="2809087"/>
                  </a:cubicBezTo>
                  <a:cubicBezTo>
                    <a:pt x="261375" y="2809087"/>
                    <a:pt x="231277" y="2807817"/>
                    <a:pt x="200142" y="2806547"/>
                  </a:cubicBezTo>
                  <a:cubicBezTo>
                    <a:pt x="181461" y="2805277"/>
                    <a:pt x="162779" y="2804007"/>
                    <a:pt x="145136" y="2802737"/>
                  </a:cubicBezTo>
                  <a:cubicBezTo>
                    <a:pt x="111925" y="2801467"/>
                    <a:pt x="78714" y="2800197"/>
                    <a:pt x="44465" y="2800197"/>
                  </a:cubicBezTo>
                  <a:cubicBezTo>
                    <a:pt x="34505" y="2800197"/>
                    <a:pt x="25615" y="2800197"/>
                    <a:pt x="15455" y="2798927"/>
                  </a:cubicBezTo>
                  <a:cubicBezTo>
                    <a:pt x="6565" y="2797657"/>
                    <a:pt x="1485" y="2791307"/>
                    <a:pt x="4025" y="2782417"/>
                  </a:cubicBezTo>
                  <a:cubicBezTo>
                    <a:pt x="12915" y="2750192"/>
                    <a:pt x="9105" y="2696617"/>
                    <a:pt x="7835" y="2640899"/>
                  </a:cubicBezTo>
                  <a:cubicBezTo>
                    <a:pt x="6565" y="2527319"/>
                    <a:pt x="2755" y="2415883"/>
                    <a:pt x="4025" y="2302304"/>
                  </a:cubicBezTo>
                  <a:cubicBezTo>
                    <a:pt x="1485" y="2160865"/>
                    <a:pt x="-3595" y="410029"/>
                    <a:pt x="4025" y="266448"/>
                  </a:cubicBezTo>
                  <a:cubicBezTo>
                    <a:pt x="5295" y="238588"/>
                    <a:pt x="4025" y="208586"/>
                    <a:pt x="5295" y="180727"/>
                  </a:cubicBezTo>
                  <a:cubicBezTo>
                    <a:pt x="6565" y="135724"/>
                    <a:pt x="9105" y="86435"/>
                    <a:pt x="10375" y="44450"/>
                  </a:cubicBezTo>
                  <a:cubicBezTo>
                    <a:pt x="10375" y="41910"/>
                    <a:pt x="11645" y="39370"/>
                    <a:pt x="12915" y="38100"/>
                  </a:cubicBezTo>
                  <a:cubicBezTo>
                    <a:pt x="34505" y="35560"/>
                    <a:pt x="52768" y="30480"/>
                    <a:pt x="69373" y="29210"/>
                  </a:cubicBezTo>
                  <a:cubicBezTo>
                    <a:pt x="97395" y="25400"/>
                    <a:pt x="125417" y="22860"/>
                    <a:pt x="154477" y="20320"/>
                  </a:cubicBezTo>
                  <a:cubicBezTo>
                    <a:pt x="174196" y="17780"/>
                    <a:pt x="193915" y="16510"/>
                    <a:pt x="212596" y="13970"/>
                  </a:cubicBezTo>
                  <a:cubicBezTo>
                    <a:pt x="231277" y="11430"/>
                    <a:pt x="250996" y="8890"/>
                    <a:pt x="269677" y="8890"/>
                  </a:cubicBezTo>
                  <a:cubicBezTo>
                    <a:pt x="290434" y="7620"/>
                    <a:pt x="311191" y="10160"/>
                    <a:pt x="331948" y="8890"/>
                  </a:cubicBezTo>
                  <a:cubicBezTo>
                    <a:pt x="357894" y="8890"/>
                    <a:pt x="828037" y="6350"/>
                    <a:pt x="853983" y="5080"/>
                  </a:cubicBezTo>
                  <a:cubicBezTo>
                    <a:pt x="878892" y="3810"/>
                    <a:pt x="903800" y="2540"/>
                    <a:pt x="929746" y="2540"/>
                  </a:cubicBezTo>
                  <a:cubicBezTo>
                    <a:pt x="972298" y="1270"/>
                    <a:pt x="1013811" y="0"/>
                    <a:pt x="1056363" y="0"/>
                  </a:cubicBezTo>
                  <a:cubicBezTo>
                    <a:pt x="1074006" y="0"/>
                    <a:pt x="1092687" y="2540"/>
                    <a:pt x="1110331" y="2540"/>
                  </a:cubicBezTo>
                  <a:cubicBezTo>
                    <a:pt x="1159109" y="3810"/>
                    <a:pt x="1208926" y="5080"/>
                    <a:pt x="1257705" y="7620"/>
                  </a:cubicBezTo>
                  <a:cubicBezTo>
                    <a:pt x="1283651" y="8890"/>
                    <a:pt x="1309597" y="12700"/>
                    <a:pt x="1335543" y="16510"/>
                  </a:cubicBezTo>
                  <a:lnTo>
                    <a:pt x="1353704" y="16510"/>
                  </a:lnTo>
                  <a:cubicBezTo>
                    <a:pt x="1365134" y="17780"/>
                    <a:pt x="1374024" y="20320"/>
                    <a:pt x="1384184" y="21590"/>
                  </a:cubicBezTo>
                  <a:close/>
                  <a:moveTo>
                    <a:pt x="1394344" y="2795117"/>
                  </a:moveTo>
                  <a:cubicBezTo>
                    <a:pt x="1395614" y="2778607"/>
                    <a:pt x="1396884" y="2765907"/>
                    <a:pt x="1396884" y="2753207"/>
                  </a:cubicBezTo>
                  <a:cubicBezTo>
                    <a:pt x="1395614" y="2632327"/>
                    <a:pt x="1394344" y="2518747"/>
                    <a:pt x="1394344" y="2396596"/>
                  </a:cubicBezTo>
                  <a:cubicBezTo>
                    <a:pt x="1394344" y="2340878"/>
                    <a:pt x="1396884" y="2285160"/>
                    <a:pt x="1395614" y="2229442"/>
                  </a:cubicBezTo>
                  <a:cubicBezTo>
                    <a:pt x="1395614" y="2178009"/>
                    <a:pt x="1394344" y="2124434"/>
                    <a:pt x="1393074" y="2073002"/>
                  </a:cubicBezTo>
                  <a:cubicBezTo>
                    <a:pt x="1387994" y="1993711"/>
                    <a:pt x="1376564" y="352168"/>
                    <a:pt x="1376564" y="272877"/>
                  </a:cubicBezTo>
                  <a:cubicBezTo>
                    <a:pt x="1374024" y="206444"/>
                    <a:pt x="1371484" y="137867"/>
                    <a:pt x="1368944" y="71434"/>
                  </a:cubicBezTo>
                  <a:cubicBezTo>
                    <a:pt x="1367674" y="44450"/>
                    <a:pt x="1366404" y="43180"/>
                    <a:pt x="1350073" y="41910"/>
                  </a:cubicBezTo>
                  <a:cubicBezTo>
                    <a:pt x="1346959" y="41910"/>
                    <a:pt x="1344884" y="41910"/>
                    <a:pt x="1341770" y="40640"/>
                  </a:cubicBezTo>
                  <a:cubicBezTo>
                    <a:pt x="1315824" y="36830"/>
                    <a:pt x="1288840" y="31750"/>
                    <a:pt x="1262894" y="30480"/>
                  </a:cubicBezTo>
                  <a:cubicBezTo>
                    <a:pt x="1199585" y="26670"/>
                    <a:pt x="1135239" y="25400"/>
                    <a:pt x="1071930" y="22860"/>
                  </a:cubicBezTo>
                  <a:lnTo>
                    <a:pt x="997206" y="22860"/>
                  </a:lnTo>
                  <a:cubicBezTo>
                    <a:pt x="963995" y="22860"/>
                    <a:pt x="930784" y="22860"/>
                    <a:pt x="898611" y="24130"/>
                  </a:cubicBezTo>
                  <a:cubicBezTo>
                    <a:pt x="870589" y="25400"/>
                    <a:pt x="398370" y="29210"/>
                    <a:pt x="370348" y="29210"/>
                  </a:cubicBezTo>
                  <a:cubicBezTo>
                    <a:pt x="324683" y="29210"/>
                    <a:pt x="279018" y="26670"/>
                    <a:pt x="233353" y="33020"/>
                  </a:cubicBezTo>
                  <a:cubicBezTo>
                    <a:pt x="209482" y="36830"/>
                    <a:pt x="186650" y="36830"/>
                    <a:pt x="163817" y="38100"/>
                  </a:cubicBezTo>
                  <a:cubicBezTo>
                    <a:pt x="124379" y="41910"/>
                    <a:pt x="84941" y="45720"/>
                    <a:pt x="45503" y="50800"/>
                  </a:cubicBezTo>
                  <a:cubicBezTo>
                    <a:pt x="33235" y="50800"/>
                    <a:pt x="30695" y="54290"/>
                    <a:pt x="29425" y="80006"/>
                  </a:cubicBezTo>
                  <a:cubicBezTo>
                    <a:pt x="28155" y="118580"/>
                    <a:pt x="28155" y="157154"/>
                    <a:pt x="26885" y="195728"/>
                  </a:cubicBezTo>
                  <a:cubicBezTo>
                    <a:pt x="25615" y="260019"/>
                    <a:pt x="23075" y="322166"/>
                    <a:pt x="21805" y="386456"/>
                  </a:cubicBezTo>
                  <a:cubicBezTo>
                    <a:pt x="16725" y="455032"/>
                    <a:pt x="23075" y="2130863"/>
                    <a:pt x="25615" y="2199440"/>
                  </a:cubicBezTo>
                  <a:cubicBezTo>
                    <a:pt x="25615" y="2272302"/>
                    <a:pt x="25615" y="2347307"/>
                    <a:pt x="26885" y="2420169"/>
                  </a:cubicBezTo>
                  <a:cubicBezTo>
                    <a:pt x="26885" y="2473744"/>
                    <a:pt x="29425" y="2527319"/>
                    <a:pt x="29425" y="2580895"/>
                  </a:cubicBezTo>
                  <a:cubicBezTo>
                    <a:pt x="29425" y="2638756"/>
                    <a:pt x="29425" y="2696617"/>
                    <a:pt x="28155" y="2753207"/>
                  </a:cubicBezTo>
                  <a:lnTo>
                    <a:pt x="28155" y="2763367"/>
                  </a:lnTo>
                  <a:cubicBezTo>
                    <a:pt x="28155" y="2773527"/>
                    <a:pt x="31965" y="2777337"/>
                    <a:pt x="40855" y="2777337"/>
                  </a:cubicBezTo>
                  <a:cubicBezTo>
                    <a:pt x="54844" y="2777337"/>
                    <a:pt x="69373" y="2778607"/>
                    <a:pt x="82865" y="2778607"/>
                  </a:cubicBezTo>
                  <a:cubicBezTo>
                    <a:pt x="102584" y="2778607"/>
                    <a:pt x="123341" y="2776067"/>
                    <a:pt x="143060" y="2778607"/>
                  </a:cubicBezTo>
                  <a:cubicBezTo>
                    <a:pt x="175234" y="2782417"/>
                    <a:pt x="207407" y="2784957"/>
                    <a:pt x="239580" y="2783687"/>
                  </a:cubicBezTo>
                  <a:cubicBezTo>
                    <a:pt x="260337" y="2782417"/>
                    <a:pt x="280056" y="2784957"/>
                    <a:pt x="300813" y="2784957"/>
                  </a:cubicBezTo>
                  <a:cubicBezTo>
                    <a:pt x="330910" y="2784957"/>
                    <a:pt x="361008" y="2783687"/>
                    <a:pt x="391105" y="2784957"/>
                  </a:cubicBezTo>
                  <a:cubicBezTo>
                    <a:pt x="435732" y="2786227"/>
                    <a:pt x="925595" y="2776067"/>
                    <a:pt x="971260" y="2778607"/>
                  </a:cubicBezTo>
                  <a:cubicBezTo>
                    <a:pt x="990979" y="2779877"/>
                    <a:pt x="1010698" y="2781147"/>
                    <a:pt x="1029379" y="2781147"/>
                  </a:cubicBezTo>
                  <a:cubicBezTo>
                    <a:pt x="1063628" y="2783687"/>
                    <a:pt x="1096839" y="2779877"/>
                    <a:pt x="1131088" y="2783687"/>
                  </a:cubicBezTo>
                  <a:cubicBezTo>
                    <a:pt x="1159109" y="2786227"/>
                    <a:pt x="1187131" y="2786227"/>
                    <a:pt x="1215153" y="2788767"/>
                  </a:cubicBezTo>
                  <a:cubicBezTo>
                    <a:pt x="1256667" y="2792577"/>
                    <a:pt x="1298181" y="2795117"/>
                    <a:pt x="1339694" y="2796387"/>
                  </a:cubicBezTo>
                  <a:cubicBezTo>
                    <a:pt x="1356244" y="2796387"/>
                    <a:pt x="1374024" y="2795117"/>
                    <a:pt x="1394344" y="2795117"/>
                  </a:cubicBezTo>
                  <a:close/>
                </a:path>
              </a:pathLst>
            </a:custGeom>
            <a:solidFill>
              <a:srgbClr val="2A2B39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503732" y="1978023"/>
            <a:ext cx="1158969" cy="1158969"/>
            <a:chOff x="0" y="0"/>
            <a:chExt cx="1545292" cy="154529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545292" cy="1545292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7A5FA"/>
              </a:solidFill>
              <a:ln w="38100" cap="sq">
                <a:solidFill>
                  <a:srgbClr val="2A2B3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88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376826" y="124816"/>
              <a:ext cx="791640" cy="1393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725"/>
                </a:lnSpc>
              </a:pPr>
              <a:r>
                <a:rPr lang="en-US" sz="6863" spc="343">
                  <a:solidFill>
                    <a:srgbClr val="2A2B39"/>
                  </a:solidFill>
                  <a:latin typeface="Ballpoint"/>
                  <a:ea typeface="Ballpoint"/>
                  <a:cs typeface="Ballpoint"/>
                  <a:sym typeface="Ballpoint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567957" y="2057206"/>
            <a:ext cx="1173074" cy="1173074"/>
            <a:chOff x="0" y="0"/>
            <a:chExt cx="1564098" cy="1564098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564098" cy="1564098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6C5CB"/>
              </a:solidFill>
              <a:ln w="38100" cap="sq">
                <a:solidFill>
                  <a:srgbClr val="2A2B3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76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381412" y="126335"/>
              <a:ext cx="801274" cy="1410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807"/>
                </a:lnSpc>
              </a:pPr>
              <a:r>
                <a:rPr lang="en-US" sz="6946" spc="347">
                  <a:solidFill>
                    <a:srgbClr val="2A2B39"/>
                  </a:solidFill>
                  <a:latin typeface="Ballpoint"/>
                  <a:ea typeface="Ballpoint"/>
                  <a:cs typeface="Ballpoint"/>
                  <a:sym typeface="Ballpoint"/>
                </a:rPr>
                <a:t>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547981" y="3230280"/>
            <a:ext cx="3321003" cy="6506371"/>
            <a:chOff x="0" y="0"/>
            <a:chExt cx="1450029" cy="2840837"/>
          </a:xfrm>
        </p:grpSpPr>
        <p:sp>
          <p:nvSpPr>
            <p:cNvPr id="22" name="Freeform 22"/>
            <p:cNvSpPr/>
            <p:nvPr/>
          </p:nvSpPr>
          <p:spPr>
            <a:xfrm>
              <a:off x="39977" y="45156"/>
              <a:ext cx="1410052" cy="2794976"/>
            </a:xfrm>
            <a:custGeom>
              <a:avLst/>
              <a:gdLst/>
              <a:ahLst/>
              <a:cxnLst/>
              <a:rect l="l" t="t" r="r" b="b"/>
              <a:pathLst>
                <a:path w="1410052" h="2794976">
                  <a:moveTo>
                    <a:pt x="663" y="2765201"/>
                  </a:moveTo>
                  <a:cubicBezTo>
                    <a:pt x="-1877" y="2774091"/>
                    <a:pt x="3203" y="2780441"/>
                    <a:pt x="10480" y="2781711"/>
                  </a:cubicBezTo>
                  <a:cubicBezTo>
                    <a:pt x="18758" y="2782981"/>
                    <a:pt x="26002" y="2782981"/>
                    <a:pt x="34281" y="2782981"/>
                  </a:cubicBezTo>
                  <a:cubicBezTo>
                    <a:pt x="67396" y="2784251"/>
                    <a:pt x="100510" y="2784251"/>
                    <a:pt x="134660" y="2785521"/>
                  </a:cubicBezTo>
                  <a:cubicBezTo>
                    <a:pt x="153287" y="2786791"/>
                    <a:pt x="171914" y="2788061"/>
                    <a:pt x="189506" y="2789331"/>
                  </a:cubicBezTo>
                  <a:cubicBezTo>
                    <a:pt x="220551" y="2790601"/>
                    <a:pt x="250561" y="2790601"/>
                    <a:pt x="281607" y="2791871"/>
                  </a:cubicBezTo>
                  <a:cubicBezTo>
                    <a:pt x="294025" y="2791871"/>
                    <a:pt x="305408" y="2791871"/>
                    <a:pt x="317826" y="2790601"/>
                  </a:cubicBezTo>
                  <a:cubicBezTo>
                    <a:pt x="323000" y="2790601"/>
                    <a:pt x="329209" y="2789331"/>
                    <a:pt x="334383" y="2789331"/>
                  </a:cubicBezTo>
                  <a:cubicBezTo>
                    <a:pt x="355080" y="2790601"/>
                    <a:pt x="769014" y="2781711"/>
                    <a:pt x="789711" y="2782981"/>
                  </a:cubicBezTo>
                  <a:cubicBezTo>
                    <a:pt x="818686" y="2784251"/>
                    <a:pt x="898368" y="2784251"/>
                    <a:pt x="927344" y="2784251"/>
                  </a:cubicBezTo>
                  <a:cubicBezTo>
                    <a:pt x="938727" y="2784251"/>
                    <a:pt x="949075" y="2782981"/>
                    <a:pt x="960459" y="2782981"/>
                  </a:cubicBezTo>
                  <a:lnTo>
                    <a:pt x="1016340" y="2786791"/>
                  </a:lnTo>
                  <a:cubicBezTo>
                    <a:pt x="1056698" y="2789331"/>
                    <a:pt x="1096022" y="2786791"/>
                    <a:pt x="1136381" y="2790601"/>
                  </a:cubicBezTo>
                  <a:cubicBezTo>
                    <a:pt x="1203645" y="2795681"/>
                    <a:pt x="1271944" y="2789331"/>
                    <a:pt x="1346552" y="2794411"/>
                  </a:cubicBezTo>
                  <a:cubicBezTo>
                    <a:pt x="1366872" y="2795681"/>
                    <a:pt x="1387192" y="2794411"/>
                    <a:pt x="1410052" y="2794411"/>
                  </a:cubicBezTo>
                  <a:lnTo>
                    <a:pt x="1410052" y="2734721"/>
                  </a:lnTo>
                  <a:cubicBezTo>
                    <a:pt x="1408782" y="2645032"/>
                    <a:pt x="1407512" y="2542168"/>
                    <a:pt x="1407512" y="2432874"/>
                  </a:cubicBezTo>
                  <a:cubicBezTo>
                    <a:pt x="1407512" y="2306437"/>
                    <a:pt x="1411322" y="2177857"/>
                    <a:pt x="1404972" y="2051419"/>
                  </a:cubicBezTo>
                  <a:cubicBezTo>
                    <a:pt x="1397352" y="1967842"/>
                    <a:pt x="1385922" y="319870"/>
                    <a:pt x="1385922" y="236293"/>
                  </a:cubicBezTo>
                  <a:cubicBezTo>
                    <a:pt x="1383382" y="178432"/>
                    <a:pt x="1382112" y="118427"/>
                    <a:pt x="1379572" y="60566"/>
                  </a:cubicBezTo>
                  <a:cubicBezTo>
                    <a:pt x="1379572" y="43422"/>
                    <a:pt x="1378302" y="26278"/>
                    <a:pt x="1377032" y="5644"/>
                  </a:cubicBezTo>
                  <a:cubicBezTo>
                    <a:pt x="1366872" y="3104"/>
                    <a:pt x="1357982" y="1834"/>
                    <a:pt x="1347822" y="564"/>
                  </a:cubicBezTo>
                  <a:cubicBezTo>
                    <a:pt x="1340202" y="-706"/>
                    <a:pt x="1332582" y="564"/>
                    <a:pt x="1326232" y="564"/>
                  </a:cubicBezTo>
                  <a:lnTo>
                    <a:pt x="5305" y="5644"/>
                  </a:lnTo>
                  <a:lnTo>
                    <a:pt x="663" y="2765201"/>
                  </a:lnTo>
                  <a:close/>
                </a:path>
              </a:pathLst>
            </a:custGeom>
            <a:solidFill>
              <a:srgbClr val="96C15E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1430" y="16510"/>
              <a:ext cx="1389069" cy="2786227"/>
            </a:xfrm>
            <a:custGeom>
              <a:avLst/>
              <a:gdLst/>
              <a:ahLst/>
              <a:cxnLst/>
              <a:rect l="l" t="t" r="r" b="b"/>
              <a:pathLst>
                <a:path w="1389069" h="2786227">
                  <a:moveTo>
                    <a:pt x="1389069" y="2786227"/>
                  </a:moveTo>
                  <a:lnTo>
                    <a:pt x="0" y="2778607"/>
                  </a:lnTo>
                  <a:lnTo>
                    <a:pt x="0" y="984989"/>
                  </a:lnTo>
                  <a:lnTo>
                    <a:pt x="7620" y="20320"/>
                  </a:lnTo>
                  <a:lnTo>
                    <a:pt x="688903" y="0"/>
                  </a:lnTo>
                  <a:lnTo>
                    <a:pt x="1367479" y="8890"/>
                  </a:lnTo>
                  <a:close/>
                </a:path>
              </a:pathLst>
            </a:custGeom>
            <a:solidFill>
              <a:srgbClr val="E0F0CB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-215" y="0"/>
              <a:ext cx="1413414" cy="2812191"/>
            </a:xfrm>
            <a:custGeom>
              <a:avLst/>
              <a:gdLst/>
              <a:ahLst/>
              <a:cxnLst/>
              <a:rect l="l" t="t" r="r" b="b"/>
              <a:pathLst>
                <a:path w="1413414" h="2812191">
                  <a:moveTo>
                    <a:pt x="1380394" y="21590"/>
                  </a:moveTo>
                  <a:cubicBezTo>
                    <a:pt x="1381664" y="34290"/>
                    <a:pt x="1381664" y="44450"/>
                    <a:pt x="1382934" y="56433"/>
                  </a:cubicBezTo>
                  <a:cubicBezTo>
                    <a:pt x="1385474" y="114294"/>
                    <a:pt x="1386744" y="174298"/>
                    <a:pt x="1389284" y="232160"/>
                  </a:cubicBezTo>
                  <a:cubicBezTo>
                    <a:pt x="1389284" y="315737"/>
                    <a:pt x="1401984" y="1963709"/>
                    <a:pt x="1408334" y="2047286"/>
                  </a:cubicBezTo>
                  <a:cubicBezTo>
                    <a:pt x="1414684" y="2173723"/>
                    <a:pt x="1410874" y="2302304"/>
                    <a:pt x="1410874" y="2428741"/>
                  </a:cubicBezTo>
                  <a:cubicBezTo>
                    <a:pt x="1410874" y="2540177"/>
                    <a:pt x="1412144" y="2643042"/>
                    <a:pt x="1413414" y="2751937"/>
                  </a:cubicBezTo>
                  <a:lnTo>
                    <a:pt x="1413414" y="2811627"/>
                  </a:lnTo>
                  <a:cubicBezTo>
                    <a:pt x="1390554" y="2811627"/>
                    <a:pt x="1370234" y="2812897"/>
                    <a:pt x="1349914" y="2811627"/>
                  </a:cubicBezTo>
                  <a:cubicBezTo>
                    <a:pt x="1282126" y="2806547"/>
                    <a:pt x="1213827" y="2812897"/>
                    <a:pt x="1146562" y="2807817"/>
                  </a:cubicBezTo>
                  <a:cubicBezTo>
                    <a:pt x="1106204" y="2804007"/>
                    <a:pt x="1066880" y="2806547"/>
                    <a:pt x="1026521" y="2804007"/>
                  </a:cubicBezTo>
                  <a:lnTo>
                    <a:pt x="970640" y="2800197"/>
                  </a:lnTo>
                  <a:cubicBezTo>
                    <a:pt x="959257" y="2800197"/>
                    <a:pt x="948909" y="2801467"/>
                    <a:pt x="937526" y="2801467"/>
                  </a:cubicBezTo>
                  <a:cubicBezTo>
                    <a:pt x="908550" y="2800197"/>
                    <a:pt x="828868" y="2801467"/>
                    <a:pt x="799892" y="2800197"/>
                  </a:cubicBezTo>
                  <a:cubicBezTo>
                    <a:pt x="779196" y="2798927"/>
                    <a:pt x="365262" y="2807817"/>
                    <a:pt x="344565" y="2806547"/>
                  </a:cubicBezTo>
                  <a:cubicBezTo>
                    <a:pt x="339391" y="2806547"/>
                    <a:pt x="333182" y="2807817"/>
                    <a:pt x="328008" y="2807817"/>
                  </a:cubicBezTo>
                  <a:cubicBezTo>
                    <a:pt x="315589" y="2807817"/>
                    <a:pt x="304206" y="2809087"/>
                    <a:pt x="291788" y="2809087"/>
                  </a:cubicBezTo>
                  <a:cubicBezTo>
                    <a:pt x="260743" y="2809087"/>
                    <a:pt x="230733" y="2807817"/>
                    <a:pt x="199688" y="2806547"/>
                  </a:cubicBezTo>
                  <a:cubicBezTo>
                    <a:pt x="181061" y="2805277"/>
                    <a:pt x="162434" y="2804007"/>
                    <a:pt x="144842" y="2802737"/>
                  </a:cubicBezTo>
                  <a:cubicBezTo>
                    <a:pt x="111727" y="2801467"/>
                    <a:pt x="78612" y="2800197"/>
                    <a:pt x="44463" y="2800197"/>
                  </a:cubicBezTo>
                  <a:cubicBezTo>
                    <a:pt x="34505" y="2800197"/>
                    <a:pt x="25615" y="2800197"/>
                    <a:pt x="15455" y="2798927"/>
                  </a:cubicBezTo>
                  <a:cubicBezTo>
                    <a:pt x="6565" y="2797657"/>
                    <a:pt x="1485" y="2791307"/>
                    <a:pt x="4025" y="2782417"/>
                  </a:cubicBezTo>
                  <a:cubicBezTo>
                    <a:pt x="12915" y="2750192"/>
                    <a:pt x="9105" y="2696617"/>
                    <a:pt x="7835" y="2640899"/>
                  </a:cubicBezTo>
                  <a:cubicBezTo>
                    <a:pt x="6565" y="2527319"/>
                    <a:pt x="2755" y="2415883"/>
                    <a:pt x="4025" y="2302304"/>
                  </a:cubicBezTo>
                  <a:cubicBezTo>
                    <a:pt x="1485" y="2160865"/>
                    <a:pt x="-3595" y="410029"/>
                    <a:pt x="4025" y="266448"/>
                  </a:cubicBezTo>
                  <a:cubicBezTo>
                    <a:pt x="5295" y="238588"/>
                    <a:pt x="4025" y="208586"/>
                    <a:pt x="5295" y="180727"/>
                  </a:cubicBezTo>
                  <a:cubicBezTo>
                    <a:pt x="6565" y="135724"/>
                    <a:pt x="9105" y="86435"/>
                    <a:pt x="10375" y="44450"/>
                  </a:cubicBezTo>
                  <a:cubicBezTo>
                    <a:pt x="10375" y="41910"/>
                    <a:pt x="11645" y="39370"/>
                    <a:pt x="12915" y="38100"/>
                  </a:cubicBezTo>
                  <a:cubicBezTo>
                    <a:pt x="34505" y="35560"/>
                    <a:pt x="52741" y="30480"/>
                    <a:pt x="69299" y="29210"/>
                  </a:cubicBezTo>
                  <a:cubicBezTo>
                    <a:pt x="97239" y="25400"/>
                    <a:pt x="125180" y="22860"/>
                    <a:pt x="154155" y="20320"/>
                  </a:cubicBezTo>
                  <a:cubicBezTo>
                    <a:pt x="173817" y="17780"/>
                    <a:pt x="193479" y="16510"/>
                    <a:pt x="212106" y="13970"/>
                  </a:cubicBezTo>
                  <a:cubicBezTo>
                    <a:pt x="230733" y="11430"/>
                    <a:pt x="250395" y="8890"/>
                    <a:pt x="269022" y="8890"/>
                  </a:cubicBezTo>
                  <a:cubicBezTo>
                    <a:pt x="289719" y="7620"/>
                    <a:pt x="310415" y="10160"/>
                    <a:pt x="331112" y="8890"/>
                  </a:cubicBezTo>
                  <a:cubicBezTo>
                    <a:pt x="356983" y="8890"/>
                    <a:pt x="825763" y="6350"/>
                    <a:pt x="851634" y="5080"/>
                  </a:cubicBezTo>
                  <a:cubicBezTo>
                    <a:pt x="876470" y="3810"/>
                    <a:pt x="901306" y="2540"/>
                    <a:pt x="927177" y="2540"/>
                  </a:cubicBezTo>
                  <a:cubicBezTo>
                    <a:pt x="969605" y="1270"/>
                    <a:pt x="1010999" y="0"/>
                    <a:pt x="1053427" y="0"/>
                  </a:cubicBezTo>
                  <a:cubicBezTo>
                    <a:pt x="1071019" y="0"/>
                    <a:pt x="1089646" y="2540"/>
                    <a:pt x="1107239" y="2540"/>
                  </a:cubicBezTo>
                  <a:cubicBezTo>
                    <a:pt x="1155876" y="3810"/>
                    <a:pt x="1205548" y="5080"/>
                    <a:pt x="1254185" y="7620"/>
                  </a:cubicBezTo>
                  <a:cubicBezTo>
                    <a:pt x="1280056" y="8890"/>
                    <a:pt x="1305927" y="12700"/>
                    <a:pt x="1331798" y="16510"/>
                  </a:cubicBezTo>
                  <a:lnTo>
                    <a:pt x="1349914" y="16510"/>
                  </a:lnTo>
                  <a:cubicBezTo>
                    <a:pt x="1361344" y="17780"/>
                    <a:pt x="1370234" y="20320"/>
                    <a:pt x="1380394" y="21590"/>
                  </a:cubicBezTo>
                  <a:close/>
                  <a:moveTo>
                    <a:pt x="1390554" y="2795117"/>
                  </a:moveTo>
                  <a:cubicBezTo>
                    <a:pt x="1391824" y="2778607"/>
                    <a:pt x="1393094" y="2765907"/>
                    <a:pt x="1393094" y="2753207"/>
                  </a:cubicBezTo>
                  <a:cubicBezTo>
                    <a:pt x="1391824" y="2632327"/>
                    <a:pt x="1390554" y="2518747"/>
                    <a:pt x="1390554" y="2396596"/>
                  </a:cubicBezTo>
                  <a:cubicBezTo>
                    <a:pt x="1390554" y="2340878"/>
                    <a:pt x="1393094" y="2285160"/>
                    <a:pt x="1391824" y="2229442"/>
                  </a:cubicBezTo>
                  <a:cubicBezTo>
                    <a:pt x="1391824" y="2178009"/>
                    <a:pt x="1390554" y="2124434"/>
                    <a:pt x="1389284" y="2073002"/>
                  </a:cubicBezTo>
                  <a:cubicBezTo>
                    <a:pt x="1384204" y="1993711"/>
                    <a:pt x="1372774" y="352168"/>
                    <a:pt x="1372774" y="272877"/>
                  </a:cubicBezTo>
                  <a:cubicBezTo>
                    <a:pt x="1370234" y="206444"/>
                    <a:pt x="1367694" y="137867"/>
                    <a:pt x="1365154" y="71434"/>
                  </a:cubicBezTo>
                  <a:cubicBezTo>
                    <a:pt x="1363884" y="44450"/>
                    <a:pt x="1362614" y="43180"/>
                    <a:pt x="1346286" y="41910"/>
                  </a:cubicBezTo>
                  <a:cubicBezTo>
                    <a:pt x="1343181" y="41910"/>
                    <a:pt x="1341111" y="41910"/>
                    <a:pt x="1338007" y="40640"/>
                  </a:cubicBezTo>
                  <a:cubicBezTo>
                    <a:pt x="1312136" y="36830"/>
                    <a:pt x="1285230" y="31750"/>
                    <a:pt x="1259359" y="30480"/>
                  </a:cubicBezTo>
                  <a:cubicBezTo>
                    <a:pt x="1196234" y="26670"/>
                    <a:pt x="1132075" y="25400"/>
                    <a:pt x="1068950" y="22860"/>
                  </a:cubicBezTo>
                  <a:lnTo>
                    <a:pt x="994442" y="22860"/>
                  </a:lnTo>
                  <a:cubicBezTo>
                    <a:pt x="961327" y="22860"/>
                    <a:pt x="928212" y="22860"/>
                    <a:pt x="896132" y="24130"/>
                  </a:cubicBezTo>
                  <a:cubicBezTo>
                    <a:pt x="868192" y="25400"/>
                    <a:pt x="397341" y="29210"/>
                    <a:pt x="369401" y="29210"/>
                  </a:cubicBezTo>
                  <a:cubicBezTo>
                    <a:pt x="323868" y="29210"/>
                    <a:pt x="278335" y="26670"/>
                    <a:pt x="232803" y="33020"/>
                  </a:cubicBezTo>
                  <a:cubicBezTo>
                    <a:pt x="209001" y="36830"/>
                    <a:pt x="186235" y="36830"/>
                    <a:pt x="163469" y="38100"/>
                  </a:cubicBezTo>
                  <a:cubicBezTo>
                    <a:pt x="124145" y="41910"/>
                    <a:pt x="84821" y="45720"/>
                    <a:pt x="45497" y="50800"/>
                  </a:cubicBezTo>
                  <a:cubicBezTo>
                    <a:pt x="33235" y="50800"/>
                    <a:pt x="30695" y="54290"/>
                    <a:pt x="29425" y="80006"/>
                  </a:cubicBezTo>
                  <a:cubicBezTo>
                    <a:pt x="28155" y="118580"/>
                    <a:pt x="28155" y="157154"/>
                    <a:pt x="26885" y="195728"/>
                  </a:cubicBezTo>
                  <a:cubicBezTo>
                    <a:pt x="25615" y="260019"/>
                    <a:pt x="23075" y="322166"/>
                    <a:pt x="21805" y="386456"/>
                  </a:cubicBezTo>
                  <a:cubicBezTo>
                    <a:pt x="16725" y="455032"/>
                    <a:pt x="23075" y="2130863"/>
                    <a:pt x="25615" y="2199440"/>
                  </a:cubicBezTo>
                  <a:cubicBezTo>
                    <a:pt x="25615" y="2272302"/>
                    <a:pt x="25615" y="2347307"/>
                    <a:pt x="26885" y="2420169"/>
                  </a:cubicBezTo>
                  <a:cubicBezTo>
                    <a:pt x="26885" y="2473744"/>
                    <a:pt x="29425" y="2527319"/>
                    <a:pt x="29425" y="2580895"/>
                  </a:cubicBezTo>
                  <a:cubicBezTo>
                    <a:pt x="29425" y="2638756"/>
                    <a:pt x="29425" y="2696617"/>
                    <a:pt x="28155" y="2753207"/>
                  </a:cubicBezTo>
                  <a:lnTo>
                    <a:pt x="28155" y="2763367"/>
                  </a:lnTo>
                  <a:cubicBezTo>
                    <a:pt x="28155" y="2773527"/>
                    <a:pt x="31965" y="2777337"/>
                    <a:pt x="40855" y="2777337"/>
                  </a:cubicBezTo>
                  <a:cubicBezTo>
                    <a:pt x="54811" y="2777337"/>
                    <a:pt x="69299" y="2778607"/>
                    <a:pt x="82752" y="2778607"/>
                  </a:cubicBezTo>
                  <a:cubicBezTo>
                    <a:pt x="102413" y="2778607"/>
                    <a:pt x="123110" y="2776067"/>
                    <a:pt x="142772" y="2778607"/>
                  </a:cubicBezTo>
                  <a:cubicBezTo>
                    <a:pt x="174852" y="2782417"/>
                    <a:pt x="206932" y="2784957"/>
                    <a:pt x="239012" y="2783687"/>
                  </a:cubicBezTo>
                  <a:cubicBezTo>
                    <a:pt x="259708" y="2782417"/>
                    <a:pt x="279370" y="2784957"/>
                    <a:pt x="300067" y="2784957"/>
                  </a:cubicBezTo>
                  <a:cubicBezTo>
                    <a:pt x="330077" y="2784957"/>
                    <a:pt x="360087" y="2783687"/>
                    <a:pt x="390098" y="2784957"/>
                  </a:cubicBezTo>
                  <a:cubicBezTo>
                    <a:pt x="434596" y="2786227"/>
                    <a:pt x="923038" y="2776067"/>
                    <a:pt x="968571" y="2778607"/>
                  </a:cubicBezTo>
                  <a:cubicBezTo>
                    <a:pt x="988233" y="2779877"/>
                    <a:pt x="1007894" y="2781147"/>
                    <a:pt x="1026521" y="2781147"/>
                  </a:cubicBezTo>
                  <a:cubicBezTo>
                    <a:pt x="1060671" y="2783687"/>
                    <a:pt x="1093786" y="2779877"/>
                    <a:pt x="1127935" y="2783687"/>
                  </a:cubicBezTo>
                  <a:cubicBezTo>
                    <a:pt x="1155876" y="2786227"/>
                    <a:pt x="1183816" y="2786227"/>
                    <a:pt x="1211757" y="2788767"/>
                  </a:cubicBezTo>
                  <a:cubicBezTo>
                    <a:pt x="1253150" y="2792577"/>
                    <a:pt x="1294544" y="2795117"/>
                    <a:pt x="1335937" y="2796387"/>
                  </a:cubicBezTo>
                  <a:cubicBezTo>
                    <a:pt x="1352454" y="2796387"/>
                    <a:pt x="1370234" y="2795117"/>
                    <a:pt x="1390554" y="2795117"/>
                  </a:cubicBezTo>
                  <a:close/>
                </a:path>
              </a:pathLst>
            </a:custGeom>
            <a:solidFill>
              <a:srgbClr val="2A2B39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469785" y="2128319"/>
            <a:ext cx="1158969" cy="1158969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D175"/>
            </a:solidFill>
            <a:ln w="38100" cap="sq">
              <a:solidFill>
                <a:srgbClr val="2A2B39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762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258742" y="3247954"/>
            <a:ext cx="3366259" cy="6506371"/>
            <a:chOff x="0" y="0"/>
            <a:chExt cx="1469789" cy="2840837"/>
          </a:xfrm>
        </p:grpSpPr>
        <p:sp>
          <p:nvSpPr>
            <p:cNvPr id="29" name="Freeform 29"/>
            <p:cNvSpPr/>
            <p:nvPr/>
          </p:nvSpPr>
          <p:spPr>
            <a:xfrm>
              <a:off x="39978" y="45156"/>
              <a:ext cx="1429811" cy="2794976"/>
            </a:xfrm>
            <a:custGeom>
              <a:avLst/>
              <a:gdLst/>
              <a:ahLst/>
              <a:cxnLst/>
              <a:rect l="l" t="t" r="r" b="b"/>
              <a:pathLst>
                <a:path w="1429811" h="2794976">
                  <a:moveTo>
                    <a:pt x="662" y="2765201"/>
                  </a:moveTo>
                  <a:cubicBezTo>
                    <a:pt x="-1878" y="2774091"/>
                    <a:pt x="3202" y="2780441"/>
                    <a:pt x="10586" y="2781711"/>
                  </a:cubicBezTo>
                  <a:cubicBezTo>
                    <a:pt x="18990" y="2782981"/>
                    <a:pt x="26344" y="2782981"/>
                    <a:pt x="34748" y="2782981"/>
                  </a:cubicBezTo>
                  <a:cubicBezTo>
                    <a:pt x="68365" y="2784251"/>
                    <a:pt x="101982" y="2784251"/>
                    <a:pt x="136649" y="2785521"/>
                  </a:cubicBezTo>
                  <a:cubicBezTo>
                    <a:pt x="155558" y="2786791"/>
                    <a:pt x="174468" y="2788061"/>
                    <a:pt x="192327" y="2789331"/>
                  </a:cubicBezTo>
                  <a:cubicBezTo>
                    <a:pt x="223842" y="2790601"/>
                    <a:pt x="254307" y="2790601"/>
                    <a:pt x="285823" y="2791871"/>
                  </a:cubicBezTo>
                  <a:cubicBezTo>
                    <a:pt x="298429" y="2791871"/>
                    <a:pt x="309985" y="2791871"/>
                    <a:pt x="322591" y="2790601"/>
                  </a:cubicBezTo>
                  <a:cubicBezTo>
                    <a:pt x="327844" y="2790601"/>
                    <a:pt x="334147" y="2789331"/>
                    <a:pt x="339400" y="2789331"/>
                  </a:cubicBezTo>
                  <a:cubicBezTo>
                    <a:pt x="360410" y="2790601"/>
                    <a:pt x="780619" y="2781711"/>
                    <a:pt x="801630" y="2782981"/>
                  </a:cubicBezTo>
                  <a:cubicBezTo>
                    <a:pt x="831044" y="2784251"/>
                    <a:pt x="911934" y="2784251"/>
                    <a:pt x="941349" y="2784251"/>
                  </a:cubicBezTo>
                  <a:cubicBezTo>
                    <a:pt x="952905" y="2784251"/>
                    <a:pt x="963410" y="2782981"/>
                    <a:pt x="974966" y="2782981"/>
                  </a:cubicBezTo>
                  <a:lnTo>
                    <a:pt x="1031694" y="2786791"/>
                  </a:lnTo>
                  <a:cubicBezTo>
                    <a:pt x="1072664" y="2789331"/>
                    <a:pt x="1112584" y="2786791"/>
                    <a:pt x="1153554" y="2790601"/>
                  </a:cubicBezTo>
                  <a:cubicBezTo>
                    <a:pt x="1221838" y="2795681"/>
                    <a:pt x="1291173" y="2789331"/>
                    <a:pt x="1366311" y="2794411"/>
                  </a:cubicBezTo>
                  <a:cubicBezTo>
                    <a:pt x="1386631" y="2795681"/>
                    <a:pt x="1406951" y="2794411"/>
                    <a:pt x="1429811" y="2794411"/>
                  </a:cubicBezTo>
                  <a:lnTo>
                    <a:pt x="1429811" y="2734721"/>
                  </a:lnTo>
                  <a:cubicBezTo>
                    <a:pt x="1428541" y="2645032"/>
                    <a:pt x="1427271" y="2542168"/>
                    <a:pt x="1427271" y="2432874"/>
                  </a:cubicBezTo>
                  <a:cubicBezTo>
                    <a:pt x="1427271" y="2306437"/>
                    <a:pt x="1431081" y="2177857"/>
                    <a:pt x="1424731" y="2051419"/>
                  </a:cubicBezTo>
                  <a:cubicBezTo>
                    <a:pt x="1417111" y="1967842"/>
                    <a:pt x="1405681" y="319870"/>
                    <a:pt x="1405681" y="236293"/>
                  </a:cubicBezTo>
                  <a:cubicBezTo>
                    <a:pt x="1403141" y="178432"/>
                    <a:pt x="1401871" y="118427"/>
                    <a:pt x="1399331" y="60566"/>
                  </a:cubicBezTo>
                  <a:cubicBezTo>
                    <a:pt x="1399331" y="43422"/>
                    <a:pt x="1398061" y="26278"/>
                    <a:pt x="1396791" y="5644"/>
                  </a:cubicBezTo>
                  <a:cubicBezTo>
                    <a:pt x="1386631" y="3104"/>
                    <a:pt x="1377741" y="1834"/>
                    <a:pt x="1367581" y="564"/>
                  </a:cubicBezTo>
                  <a:cubicBezTo>
                    <a:pt x="1359961" y="-706"/>
                    <a:pt x="1352341" y="564"/>
                    <a:pt x="1345991" y="564"/>
                  </a:cubicBezTo>
                  <a:lnTo>
                    <a:pt x="5334" y="5644"/>
                  </a:lnTo>
                  <a:lnTo>
                    <a:pt x="662" y="2765201"/>
                  </a:lnTo>
                  <a:close/>
                </a:path>
              </a:pathLst>
            </a:custGeom>
            <a:solidFill>
              <a:srgbClr val="FFDA68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11430" y="16510"/>
              <a:ext cx="1408829" cy="2786227"/>
            </a:xfrm>
            <a:custGeom>
              <a:avLst/>
              <a:gdLst/>
              <a:ahLst/>
              <a:cxnLst/>
              <a:rect l="l" t="t" r="r" b="b"/>
              <a:pathLst>
                <a:path w="1408829" h="2786227">
                  <a:moveTo>
                    <a:pt x="1408829" y="2786227"/>
                  </a:moveTo>
                  <a:lnTo>
                    <a:pt x="0" y="2778607"/>
                  </a:lnTo>
                  <a:lnTo>
                    <a:pt x="0" y="984989"/>
                  </a:lnTo>
                  <a:lnTo>
                    <a:pt x="7620" y="20320"/>
                  </a:lnTo>
                  <a:lnTo>
                    <a:pt x="698862" y="0"/>
                  </a:lnTo>
                  <a:lnTo>
                    <a:pt x="1387239" y="8890"/>
                  </a:lnTo>
                  <a:close/>
                </a:path>
              </a:pathLst>
            </a:custGeom>
            <a:solidFill>
              <a:srgbClr val="FFE492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-215" y="0"/>
              <a:ext cx="1433173" cy="2812191"/>
            </a:xfrm>
            <a:custGeom>
              <a:avLst/>
              <a:gdLst/>
              <a:ahLst/>
              <a:cxnLst/>
              <a:rect l="l" t="t" r="r" b="b"/>
              <a:pathLst>
                <a:path w="1433173" h="2812191">
                  <a:moveTo>
                    <a:pt x="1400154" y="21590"/>
                  </a:moveTo>
                  <a:cubicBezTo>
                    <a:pt x="1401424" y="34290"/>
                    <a:pt x="1401424" y="44450"/>
                    <a:pt x="1402694" y="56433"/>
                  </a:cubicBezTo>
                  <a:cubicBezTo>
                    <a:pt x="1405234" y="114294"/>
                    <a:pt x="1406504" y="174298"/>
                    <a:pt x="1409044" y="232160"/>
                  </a:cubicBezTo>
                  <a:cubicBezTo>
                    <a:pt x="1409044" y="315737"/>
                    <a:pt x="1421744" y="1963709"/>
                    <a:pt x="1428094" y="2047286"/>
                  </a:cubicBezTo>
                  <a:cubicBezTo>
                    <a:pt x="1434444" y="2173723"/>
                    <a:pt x="1430634" y="2302304"/>
                    <a:pt x="1430634" y="2428741"/>
                  </a:cubicBezTo>
                  <a:cubicBezTo>
                    <a:pt x="1430634" y="2540177"/>
                    <a:pt x="1431904" y="2643042"/>
                    <a:pt x="1433174" y="2751937"/>
                  </a:cubicBezTo>
                  <a:lnTo>
                    <a:pt x="1433174" y="2811627"/>
                  </a:lnTo>
                  <a:cubicBezTo>
                    <a:pt x="1410314" y="2811627"/>
                    <a:pt x="1389994" y="2812897"/>
                    <a:pt x="1369674" y="2811627"/>
                  </a:cubicBezTo>
                  <a:cubicBezTo>
                    <a:pt x="1300901" y="2806547"/>
                    <a:pt x="1231566" y="2812897"/>
                    <a:pt x="1163282" y="2807817"/>
                  </a:cubicBezTo>
                  <a:cubicBezTo>
                    <a:pt x="1122312" y="2804007"/>
                    <a:pt x="1082392" y="2806547"/>
                    <a:pt x="1041422" y="2804007"/>
                  </a:cubicBezTo>
                  <a:lnTo>
                    <a:pt x="984693" y="2800197"/>
                  </a:lnTo>
                  <a:cubicBezTo>
                    <a:pt x="973138" y="2800197"/>
                    <a:pt x="962633" y="2801467"/>
                    <a:pt x="951077" y="2801467"/>
                  </a:cubicBezTo>
                  <a:cubicBezTo>
                    <a:pt x="921662" y="2800197"/>
                    <a:pt x="840772" y="2801467"/>
                    <a:pt x="811357" y="2800197"/>
                  </a:cubicBezTo>
                  <a:cubicBezTo>
                    <a:pt x="790347" y="2798927"/>
                    <a:pt x="370138" y="2807817"/>
                    <a:pt x="349128" y="2806547"/>
                  </a:cubicBezTo>
                  <a:cubicBezTo>
                    <a:pt x="343875" y="2806547"/>
                    <a:pt x="337572" y="2807817"/>
                    <a:pt x="332319" y="2807817"/>
                  </a:cubicBezTo>
                  <a:cubicBezTo>
                    <a:pt x="319713" y="2807817"/>
                    <a:pt x="308157" y="2809087"/>
                    <a:pt x="295551" y="2809087"/>
                  </a:cubicBezTo>
                  <a:cubicBezTo>
                    <a:pt x="264035" y="2809087"/>
                    <a:pt x="233570" y="2807817"/>
                    <a:pt x="202054" y="2806547"/>
                  </a:cubicBezTo>
                  <a:cubicBezTo>
                    <a:pt x="183145" y="2805277"/>
                    <a:pt x="164236" y="2804007"/>
                    <a:pt x="146377" y="2802737"/>
                  </a:cubicBezTo>
                  <a:cubicBezTo>
                    <a:pt x="112760" y="2801467"/>
                    <a:pt x="79143" y="2800197"/>
                    <a:pt x="44476" y="2800197"/>
                  </a:cubicBezTo>
                  <a:cubicBezTo>
                    <a:pt x="34505" y="2800197"/>
                    <a:pt x="25615" y="2800197"/>
                    <a:pt x="15455" y="2798927"/>
                  </a:cubicBezTo>
                  <a:cubicBezTo>
                    <a:pt x="6565" y="2797657"/>
                    <a:pt x="1485" y="2791307"/>
                    <a:pt x="4025" y="2782417"/>
                  </a:cubicBezTo>
                  <a:cubicBezTo>
                    <a:pt x="12915" y="2750192"/>
                    <a:pt x="9105" y="2696617"/>
                    <a:pt x="7835" y="2640899"/>
                  </a:cubicBezTo>
                  <a:cubicBezTo>
                    <a:pt x="6565" y="2527319"/>
                    <a:pt x="2755" y="2415883"/>
                    <a:pt x="4025" y="2302304"/>
                  </a:cubicBezTo>
                  <a:cubicBezTo>
                    <a:pt x="1485" y="2160865"/>
                    <a:pt x="-3595" y="410029"/>
                    <a:pt x="4025" y="266448"/>
                  </a:cubicBezTo>
                  <a:cubicBezTo>
                    <a:pt x="5295" y="238588"/>
                    <a:pt x="4025" y="208586"/>
                    <a:pt x="5295" y="180727"/>
                  </a:cubicBezTo>
                  <a:cubicBezTo>
                    <a:pt x="6565" y="135724"/>
                    <a:pt x="9105" y="86435"/>
                    <a:pt x="10375" y="44450"/>
                  </a:cubicBezTo>
                  <a:cubicBezTo>
                    <a:pt x="10375" y="41910"/>
                    <a:pt x="11645" y="39370"/>
                    <a:pt x="12915" y="38100"/>
                  </a:cubicBezTo>
                  <a:cubicBezTo>
                    <a:pt x="34505" y="35560"/>
                    <a:pt x="52880" y="30480"/>
                    <a:pt x="69689" y="29210"/>
                  </a:cubicBezTo>
                  <a:cubicBezTo>
                    <a:pt x="98053" y="25400"/>
                    <a:pt x="126417" y="22860"/>
                    <a:pt x="155832" y="20320"/>
                  </a:cubicBezTo>
                  <a:cubicBezTo>
                    <a:pt x="175791" y="17780"/>
                    <a:pt x="195751" y="16510"/>
                    <a:pt x="214661" y="13970"/>
                  </a:cubicBezTo>
                  <a:cubicBezTo>
                    <a:pt x="233570" y="11430"/>
                    <a:pt x="253530" y="8890"/>
                    <a:pt x="272439" y="8890"/>
                  </a:cubicBezTo>
                  <a:cubicBezTo>
                    <a:pt x="293450" y="7620"/>
                    <a:pt x="314460" y="10160"/>
                    <a:pt x="335471" y="8890"/>
                  </a:cubicBezTo>
                  <a:cubicBezTo>
                    <a:pt x="361734" y="8890"/>
                    <a:pt x="837620" y="6350"/>
                    <a:pt x="863884" y="5080"/>
                  </a:cubicBezTo>
                  <a:cubicBezTo>
                    <a:pt x="889096" y="3810"/>
                    <a:pt x="914309" y="2540"/>
                    <a:pt x="940572" y="2540"/>
                  </a:cubicBezTo>
                  <a:cubicBezTo>
                    <a:pt x="983643" y="1270"/>
                    <a:pt x="1025664" y="0"/>
                    <a:pt x="1068735" y="0"/>
                  </a:cubicBezTo>
                  <a:cubicBezTo>
                    <a:pt x="1086594" y="0"/>
                    <a:pt x="1105504" y="2540"/>
                    <a:pt x="1123362" y="2540"/>
                  </a:cubicBezTo>
                  <a:cubicBezTo>
                    <a:pt x="1172737" y="3810"/>
                    <a:pt x="1223162" y="5080"/>
                    <a:pt x="1272537" y="7620"/>
                  </a:cubicBezTo>
                  <a:cubicBezTo>
                    <a:pt x="1298800" y="8890"/>
                    <a:pt x="1325063" y="12700"/>
                    <a:pt x="1351326" y="16510"/>
                  </a:cubicBezTo>
                  <a:lnTo>
                    <a:pt x="1369674" y="16510"/>
                  </a:lnTo>
                  <a:cubicBezTo>
                    <a:pt x="1381104" y="17780"/>
                    <a:pt x="1389994" y="20320"/>
                    <a:pt x="1400154" y="21590"/>
                  </a:cubicBezTo>
                  <a:close/>
                  <a:moveTo>
                    <a:pt x="1410314" y="2795117"/>
                  </a:moveTo>
                  <a:cubicBezTo>
                    <a:pt x="1411584" y="2778607"/>
                    <a:pt x="1412854" y="2765907"/>
                    <a:pt x="1412854" y="2753207"/>
                  </a:cubicBezTo>
                  <a:cubicBezTo>
                    <a:pt x="1411584" y="2632327"/>
                    <a:pt x="1410314" y="2518747"/>
                    <a:pt x="1410314" y="2396596"/>
                  </a:cubicBezTo>
                  <a:cubicBezTo>
                    <a:pt x="1410314" y="2340878"/>
                    <a:pt x="1412854" y="2285160"/>
                    <a:pt x="1411584" y="2229442"/>
                  </a:cubicBezTo>
                  <a:cubicBezTo>
                    <a:pt x="1411584" y="2178009"/>
                    <a:pt x="1410314" y="2124434"/>
                    <a:pt x="1409044" y="2073002"/>
                  </a:cubicBezTo>
                  <a:cubicBezTo>
                    <a:pt x="1403964" y="1993711"/>
                    <a:pt x="1392534" y="352168"/>
                    <a:pt x="1392534" y="272877"/>
                  </a:cubicBezTo>
                  <a:cubicBezTo>
                    <a:pt x="1389994" y="206444"/>
                    <a:pt x="1387454" y="137867"/>
                    <a:pt x="1384914" y="71434"/>
                  </a:cubicBezTo>
                  <a:cubicBezTo>
                    <a:pt x="1383644" y="44450"/>
                    <a:pt x="1382374" y="43180"/>
                    <a:pt x="1366033" y="41910"/>
                  </a:cubicBezTo>
                  <a:cubicBezTo>
                    <a:pt x="1362882" y="41910"/>
                    <a:pt x="1360780" y="41910"/>
                    <a:pt x="1357629" y="40640"/>
                  </a:cubicBezTo>
                  <a:cubicBezTo>
                    <a:pt x="1331366" y="36830"/>
                    <a:pt x="1304052" y="31750"/>
                    <a:pt x="1277789" y="30480"/>
                  </a:cubicBezTo>
                  <a:cubicBezTo>
                    <a:pt x="1213707" y="26670"/>
                    <a:pt x="1148575" y="25400"/>
                    <a:pt x="1084493" y="22860"/>
                  </a:cubicBezTo>
                  <a:lnTo>
                    <a:pt x="1008856" y="22860"/>
                  </a:lnTo>
                  <a:cubicBezTo>
                    <a:pt x="975239" y="22860"/>
                    <a:pt x="941622" y="22860"/>
                    <a:pt x="909056" y="24130"/>
                  </a:cubicBezTo>
                  <a:cubicBezTo>
                    <a:pt x="880692" y="25400"/>
                    <a:pt x="402704" y="29210"/>
                    <a:pt x="374340" y="29210"/>
                  </a:cubicBezTo>
                  <a:cubicBezTo>
                    <a:pt x="328117" y="29210"/>
                    <a:pt x="281894" y="26670"/>
                    <a:pt x="235671" y="33020"/>
                  </a:cubicBezTo>
                  <a:cubicBezTo>
                    <a:pt x="211509" y="36830"/>
                    <a:pt x="188398" y="36830"/>
                    <a:pt x="165286" y="38100"/>
                  </a:cubicBezTo>
                  <a:cubicBezTo>
                    <a:pt x="125366" y="41910"/>
                    <a:pt x="85447" y="45720"/>
                    <a:pt x="45527" y="50800"/>
                  </a:cubicBezTo>
                  <a:cubicBezTo>
                    <a:pt x="33235" y="50800"/>
                    <a:pt x="30695" y="54290"/>
                    <a:pt x="29425" y="80006"/>
                  </a:cubicBezTo>
                  <a:cubicBezTo>
                    <a:pt x="28155" y="118580"/>
                    <a:pt x="28155" y="157154"/>
                    <a:pt x="26885" y="195728"/>
                  </a:cubicBezTo>
                  <a:cubicBezTo>
                    <a:pt x="25615" y="260019"/>
                    <a:pt x="23075" y="322166"/>
                    <a:pt x="21805" y="386456"/>
                  </a:cubicBezTo>
                  <a:cubicBezTo>
                    <a:pt x="16725" y="455032"/>
                    <a:pt x="23075" y="2130863"/>
                    <a:pt x="25615" y="2199440"/>
                  </a:cubicBezTo>
                  <a:cubicBezTo>
                    <a:pt x="25615" y="2272302"/>
                    <a:pt x="25615" y="2347307"/>
                    <a:pt x="26885" y="2420169"/>
                  </a:cubicBezTo>
                  <a:cubicBezTo>
                    <a:pt x="26885" y="2473744"/>
                    <a:pt x="29425" y="2527319"/>
                    <a:pt x="29425" y="2580895"/>
                  </a:cubicBezTo>
                  <a:cubicBezTo>
                    <a:pt x="29425" y="2638756"/>
                    <a:pt x="29425" y="2696617"/>
                    <a:pt x="28155" y="2753207"/>
                  </a:cubicBezTo>
                  <a:lnTo>
                    <a:pt x="28155" y="2763367"/>
                  </a:lnTo>
                  <a:cubicBezTo>
                    <a:pt x="28155" y="2773527"/>
                    <a:pt x="31965" y="2777337"/>
                    <a:pt x="40855" y="2777337"/>
                  </a:cubicBezTo>
                  <a:cubicBezTo>
                    <a:pt x="54981" y="2777337"/>
                    <a:pt x="69689" y="2778607"/>
                    <a:pt x="83345" y="2778607"/>
                  </a:cubicBezTo>
                  <a:cubicBezTo>
                    <a:pt x="103305" y="2778607"/>
                    <a:pt x="124316" y="2776067"/>
                    <a:pt x="144276" y="2778607"/>
                  </a:cubicBezTo>
                  <a:cubicBezTo>
                    <a:pt x="176842" y="2782417"/>
                    <a:pt x="209408" y="2784957"/>
                    <a:pt x="241974" y="2783687"/>
                  </a:cubicBezTo>
                  <a:cubicBezTo>
                    <a:pt x="262985" y="2782417"/>
                    <a:pt x="282945" y="2784957"/>
                    <a:pt x="303955" y="2784957"/>
                  </a:cubicBezTo>
                  <a:cubicBezTo>
                    <a:pt x="334420" y="2784957"/>
                    <a:pt x="364885" y="2783687"/>
                    <a:pt x="395351" y="2784957"/>
                  </a:cubicBezTo>
                  <a:cubicBezTo>
                    <a:pt x="440523" y="2786227"/>
                    <a:pt x="936369" y="2776067"/>
                    <a:pt x="982593" y="2778607"/>
                  </a:cubicBezTo>
                  <a:cubicBezTo>
                    <a:pt x="1002552" y="2779877"/>
                    <a:pt x="1022512" y="2781147"/>
                    <a:pt x="1041422" y="2781147"/>
                  </a:cubicBezTo>
                  <a:cubicBezTo>
                    <a:pt x="1076089" y="2783687"/>
                    <a:pt x="1109706" y="2779877"/>
                    <a:pt x="1144373" y="2783687"/>
                  </a:cubicBezTo>
                  <a:cubicBezTo>
                    <a:pt x="1172737" y="2786227"/>
                    <a:pt x="1201101" y="2786227"/>
                    <a:pt x="1229465" y="2788767"/>
                  </a:cubicBezTo>
                  <a:cubicBezTo>
                    <a:pt x="1271486" y="2792577"/>
                    <a:pt x="1313507" y="2795117"/>
                    <a:pt x="1355528" y="2796387"/>
                  </a:cubicBezTo>
                  <a:cubicBezTo>
                    <a:pt x="1372214" y="2796387"/>
                    <a:pt x="1389994" y="2795117"/>
                    <a:pt x="1410314" y="2795117"/>
                  </a:cubicBezTo>
                  <a:close/>
                </a:path>
              </a:pathLst>
            </a:custGeom>
            <a:solidFill>
              <a:srgbClr val="2A2B39"/>
            </a:solidFill>
          </p:spPr>
          <p:txBody>
            <a:bodyPr/>
            <a:lstStyle/>
            <a:p>
              <a:endParaRPr lang="he-IL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158414" y="2185327"/>
            <a:ext cx="1158969" cy="1158969"/>
            <a:chOff x="0" y="0"/>
            <a:chExt cx="1545292" cy="1545292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1545292" cy="1545292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A68"/>
              </a:solidFill>
              <a:ln w="38100" cap="sq">
                <a:solidFill>
                  <a:srgbClr val="2A2B3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762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376826" y="124816"/>
              <a:ext cx="791640" cy="1393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725"/>
                </a:lnSpc>
              </a:pPr>
              <a:r>
                <a:rPr lang="en-US" sz="6863" spc="343">
                  <a:solidFill>
                    <a:srgbClr val="2A2B39"/>
                  </a:solidFill>
                  <a:latin typeface="Ballpoint"/>
                  <a:ea typeface="Ballpoint"/>
                  <a:cs typeface="Ballpoint"/>
                  <a:sym typeface="Ballpoint"/>
                </a:rPr>
                <a:t>4</a:t>
              </a:r>
            </a:p>
          </p:txBody>
        </p:sp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405" y="6441050"/>
            <a:ext cx="2890113" cy="2898379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2352" y="6454512"/>
            <a:ext cx="3122660" cy="320565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9274" y="7135357"/>
            <a:ext cx="3150637" cy="2537896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10752405" y="2185327"/>
            <a:ext cx="593730" cy="1044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5"/>
              </a:lnSpc>
            </a:pPr>
            <a:r>
              <a:rPr lang="en-US" sz="6863" spc="343">
                <a:solidFill>
                  <a:srgbClr val="2A2B39"/>
                </a:solidFill>
                <a:latin typeface="Ballpoint"/>
                <a:ea typeface="Ballpoint"/>
                <a:cs typeface="Ballpoint"/>
                <a:sym typeface="Ballpoint"/>
              </a:rPr>
              <a:t>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796335" y="4833812"/>
            <a:ext cx="2744922" cy="1571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5"/>
              </a:lnSpc>
            </a:pPr>
            <a:r>
              <a:rPr lang="en-US" sz="2434">
                <a:solidFill>
                  <a:srgbClr val="2A2B39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It is difficult for parents to calm their kids while they are also stressed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867739" y="3410037"/>
            <a:ext cx="2911885" cy="71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6"/>
              </a:lnSpc>
            </a:pPr>
            <a:r>
              <a:rPr lang="en-US" sz="4028" dirty="0">
                <a:solidFill>
                  <a:srgbClr val="2A2B39"/>
                </a:solidFill>
                <a:latin typeface="Ballpoint"/>
                <a:ea typeface="Ballpoint"/>
                <a:cs typeface="Ballpoint"/>
                <a:sym typeface="Ballpoint"/>
              </a:rPr>
              <a:t>Parental Stress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891" y="5950991"/>
            <a:ext cx="3356735" cy="4837988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5717460" y="4396349"/>
            <a:ext cx="2989495" cy="116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3"/>
              </a:lnSpc>
            </a:pPr>
            <a:r>
              <a:rPr lang="en-US" sz="2424">
                <a:solidFill>
                  <a:srgbClr val="2A2B39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Waiting in a shelter for 10 minutes is scary for children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245413" y="3219209"/>
            <a:ext cx="1818163" cy="79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54"/>
              </a:lnSpc>
            </a:pPr>
            <a:r>
              <a:rPr lang="en-US" sz="4417">
                <a:solidFill>
                  <a:srgbClr val="2A2B39"/>
                </a:solidFill>
                <a:latin typeface="Ballpoint"/>
                <a:ea typeface="Ballpoint"/>
                <a:cs typeface="Ballpoint"/>
                <a:sym typeface="Ballpoint"/>
              </a:rPr>
              <a:t>Fear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662999" y="3251549"/>
            <a:ext cx="3110223" cy="73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99"/>
              </a:lnSpc>
              <a:spcBef>
                <a:spcPct val="0"/>
              </a:spcBef>
            </a:pPr>
            <a:r>
              <a:rPr lang="en-US" sz="4140" u="none" strike="noStrike">
                <a:solidFill>
                  <a:srgbClr val="2A2B39"/>
                </a:solidFill>
                <a:latin typeface="Ballpoint"/>
                <a:ea typeface="Ballpoint"/>
                <a:cs typeface="Ballpoint"/>
                <a:sym typeface="Ballpoint"/>
              </a:rPr>
              <a:t>Uncertainty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506825" y="5022360"/>
            <a:ext cx="2614057" cy="1507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67"/>
              </a:lnSpc>
            </a:pPr>
            <a:r>
              <a:rPr lang="en-US" sz="2317">
                <a:solidFill>
                  <a:srgbClr val="2A2B39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Standard drills don't prepare families for the real fear of an emergency."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210002" y="4074451"/>
            <a:ext cx="2336458" cy="2162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1"/>
              </a:lnSpc>
            </a:pPr>
            <a:r>
              <a:rPr lang="en-US" sz="2720" dirty="0">
                <a:solidFill>
                  <a:srgbClr val="2A2B39"/>
                </a:solidFill>
                <a:latin typeface="Aristotelica Pro"/>
                <a:ea typeface="Aristotelica Pro"/>
                <a:cs typeface="Aristotelica Pro"/>
                <a:sym typeface="Aristotelica Pro"/>
              </a:rPr>
              <a:t>Is my family safe?" – Communication is hard during stress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807438" y="3418187"/>
            <a:ext cx="2099145" cy="141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56"/>
              </a:lnSpc>
            </a:pPr>
            <a:r>
              <a:rPr lang="en-US" sz="4184">
                <a:solidFill>
                  <a:srgbClr val="2A2B39"/>
                </a:solidFill>
                <a:latin typeface="Ballpoint"/>
                <a:ea typeface="Ballpoint"/>
                <a:cs typeface="Ballpoint"/>
                <a:sym typeface="Ballpoint"/>
              </a:rPr>
              <a:t>Ineffective Routine Drills: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-884193" y="-153646"/>
            <a:ext cx="19490678" cy="293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5"/>
              </a:lnSpc>
              <a:spcBef>
                <a:spcPct val="0"/>
              </a:spcBef>
            </a:pPr>
            <a:r>
              <a:rPr lang="en-US" sz="5604" b="1" u="none" strike="noStrike" dirty="0">
                <a:solidFill>
                  <a:srgbClr val="322C23"/>
                </a:solidFill>
                <a:latin typeface="DM Sans Bold"/>
                <a:ea typeface="DM Sans Bold"/>
                <a:cs typeface="DM Sans Bold"/>
                <a:sym typeface="DM Sans Bold"/>
              </a:rPr>
              <a:t>The Israeli Reality:</a:t>
            </a:r>
          </a:p>
          <a:p>
            <a:pPr marL="0" lvl="0" indent="0" algn="ctr">
              <a:lnSpc>
                <a:spcPts val="7845"/>
              </a:lnSpc>
              <a:spcBef>
                <a:spcPct val="0"/>
              </a:spcBef>
            </a:pPr>
            <a:r>
              <a:rPr lang="en-US" sz="5604" u="none" strike="noStrike" dirty="0">
                <a:solidFill>
                  <a:srgbClr val="322C23"/>
                </a:solidFill>
                <a:latin typeface="DM Sans"/>
                <a:ea typeface="DM Sans"/>
                <a:cs typeface="DM Sans"/>
                <a:sym typeface="DM Sans"/>
              </a:rPr>
              <a:t>The Gap Between Alarm and Calm</a:t>
            </a:r>
          </a:p>
          <a:p>
            <a:pPr marL="0" lvl="0" indent="0" algn="ctr">
              <a:lnSpc>
                <a:spcPts val="7845"/>
              </a:lnSpc>
              <a:spcBef>
                <a:spcPct val="0"/>
              </a:spcBef>
            </a:pPr>
            <a:r>
              <a:rPr lang="en-US" sz="5604" b="1" u="none" strike="noStrike" dirty="0">
                <a:solidFill>
                  <a:srgbClr val="322C23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727835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2130565" y="1648413"/>
            <a:ext cx="1011438" cy="857617"/>
          </a:xfrm>
          <a:custGeom>
            <a:avLst/>
            <a:gdLst/>
            <a:ahLst/>
            <a:cxnLst/>
            <a:rect l="l" t="t" r="r" b="b"/>
            <a:pathLst>
              <a:path w="1598988" h="1503274">
                <a:moveTo>
                  <a:pt x="0" y="0"/>
                </a:moveTo>
                <a:lnTo>
                  <a:pt x="1598987" y="0"/>
                </a:lnTo>
                <a:lnTo>
                  <a:pt x="1598987" y="1503273"/>
                </a:lnTo>
                <a:lnTo>
                  <a:pt x="0" y="15032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3350467" y="1649806"/>
            <a:ext cx="1011438" cy="857617"/>
          </a:xfrm>
          <a:custGeom>
            <a:avLst/>
            <a:gdLst/>
            <a:ahLst/>
            <a:cxnLst/>
            <a:rect l="l" t="t" r="r" b="b"/>
            <a:pathLst>
              <a:path w="1363762" h="1363762">
                <a:moveTo>
                  <a:pt x="0" y="0"/>
                </a:moveTo>
                <a:lnTo>
                  <a:pt x="1363762" y="0"/>
                </a:lnTo>
                <a:lnTo>
                  <a:pt x="1363762" y="1363762"/>
                </a:lnTo>
                <a:lnTo>
                  <a:pt x="0" y="1363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8098217" y="1705067"/>
            <a:ext cx="1360896" cy="3334872"/>
          </a:xfrm>
          <a:custGeom>
            <a:avLst/>
            <a:gdLst/>
            <a:ahLst/>
            <a:cxnLst/>
            <a:rect l="l" t="t" r="r" b="b"/>
            <a:pathLst>
              <a:path w="2774930" h="4625859">
                <a:moveTo>
                  <a:pt x="0" y="0"/>
                </a:moveTo>
                <a:lnTo>
                  <a:pt x="2774930" y="0"/>
                </a:lnTo>
                <a:lnTo>
                  <a:pt x="2774930" y="4625858"/>
                </a:lnTo>
                <a:lnTo>
                  <a:pt x="0" y="462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756" r="-139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6672466" y="1705064"/>
            <a:ext cx="1371958" cy="3334873"/>
          </a:xfrm>
          <a:custGeom>
            <a:avLst/>
            <a:gdLst/>
            <a:ahLst/>
            <a:cxnLst/>
            <a:rect l="l" t="t" r="r" b="b"/>
            <a:pathLst>
              <a:path w="2471993" h="4521128">
                <a:moveTo>
                  <a:pt x="0" y="0"/>
                </a:moveTo>
                <a:lnTo>
                  <a:pt x="2471993" y="0"/>
                </a:lnTo>
                <a:lnTo>
                  <a:pt x="2471993" y="4521128"/>
                </a:lnTo>
                <a:lnTo>
                  <a:pt x="0" y="4521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777" r="-3181" b="-5721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17678400" y="9735474"/>
            <a:ext cx="185948" cy="35907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  <a:endParaRPr lang="en-US" sz="2000" b="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37654" y="31422"/>
            <a:ext cx="11321126" cy="1252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225"/>
              </a:lnSpc>
              <a:spcBef>
                <a:spcPct val="0"/>
              </a:spcBef>
            </a:pPr>
            <a:r>
              <a:rPr lang="en-US" sz="7304" b="1" u="none" strike="noStrike" dirty="0">
                <a:solidFill>
                  <a:srgbClr val="322C23"/>
                </a:solidFill>
                <a:latin typeface="DM Sans Bold"/>
                <a:ea typeface="DM Sans Bold"/>
                <a:cs typeface="DM Sans Bold"/>
                <a:sym typeface="DM Sans Bold"/>
              </a:rPr>
              <a:t>Existing solutions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1" y="3125283"/>
            <a:ext cx="6670371" cy="1454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1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Sends real-time notifications and instructions about rocket launches to individuals.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83407" y="3149513"/>
            <a:ext cx="6442316" cy="1461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1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 parents with psychological scripts and tools to support children during and after disaster.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99677" y="2493448"/>
            <a:ext cx="3696214" cy="503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3"/>
              </a:lnSpc>
            </a:pPr>
            <a:r>
              <a:rPr lang="en-US" sz="2995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Help Kids Cope app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6693" y="2564017"/>
            <a:ext cx="6226320" cy="503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Pikud HaOref and Red Alert app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117438" y="4609857"/>
            <a:ext cx="6858001" cy="794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Focuses on where to go, but not on how the family is feeling or if they are synced together.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07556" y="4606346"/>
            <a:ext cx="6267151" cy="794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Focuses on parental guidance and scripts, lacking real time interaction.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3112596-B1A3-7678-3CCF-6F0CCE5ECF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4951" y="5578409"/>
            <a:ext cx="2616954" cy="7911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313F03-B513-0CD1-8560-1687D11CF2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0370" y="5650232"/>
            <a:ext cx="2495180" cy="3758050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:a16="http://schemas.microsoft.com/office/drawing/2014/main" id="{74146FB2-09DA-6C31-8CFB-9D15DE4F76AC}"/>
              </a:ext>
            </a:extLst>
          </p:cNvPr>
          <p:cNvSpPr txBox="1"/>
          <p:nvPr/>
        </p:nvSpPr>
        <p:spPr>
          <a:xfrm>
            <a:off x="1394808" y="6350644"/>
            <a:ext cx="3949580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Life 360 app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EAB29CC7-CD5E-14C0-6AE8-A07E62D2ADB8}"/>
              </a:ext>
            </a:extLst>
          </p:cNvPr>
          <p:cNvSpPr txBox="1"/>
          <p:nvPr/>
        </p:nvSpPr>
        <p:spPr>
          <a:xfrm>
            <a:off x="25093" y="6846056"/>
            <a:ext cx="6469522" cy="1468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1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Allows real-time location tracking of family members and receiving “safer arrival” messages</a:t>
            </a: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6D5705EC-4175-8AFD-324B-757823ECD76B}"/>
              </a:ext>
            </a:extLst>
          </p:cNvPr>
          <p:cNvSpPr txBox="1"/>
          <p:nvPr/>
        </p:nvSpPr>
        <p:spPr>
          <a:xfrm>
            <a:off x="67307" y="8297008"/>
            <a:ext cx="6385093" cy="794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Focuses on passive location tracking for daily routines, but not in emergency </a:t>
            </a: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EE6F91D7-757B-E9A6-F975-0FE2A255658F}"/>
              </a:ext>
            </a:extLst>
          </p:cNvPr>
          <p:cNvSpPr txBox="1"/>
          <p:nvPr/>
        </p:nvSpPr>
        <p:spPr>
          <a:xfrm>
            <a:off x="10899677" y="6198277"/>
            <a:ext cx="3949580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FEMA app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C1480EC-5315-5CAE-F157-E0A42D31D4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25723" y="5701174"/>
            <a:ext cx="2260997" cy="3758049"/>
          </a:xfrm>
          <a:prstGeom prst="rect">
            <a:avLst/>
          </a:prstGeom>
        </p:spPr>
      </p:pic>
      <p:sp>
        <p:nvSpPr>
          <p:cNvPr id="29" name="TextBox 9">
            <a:extLst>
              <a:ext uri="{FF2B5EF4-FFF2-40B4-BE49-F238E27FC236}">
                <a16:creationId xmlns:a16="http://schemas.microsoft.com/office/drawing/2014/main" id="{A26E217D-81F2-709A-A0E5-F60F8DC3E008}"/>
              </a:ext>
            </a:extLst>
          </p:cNvPr>
          <p:cNvSpPr txBox="1"/>
          <p:nvPr/>
        </p:nvSpPr>
        <p:spPr>
          <a:xfrm>
            <a:off x="9470175" y="6738537"/>
            <a:ext cx="6267151" cy="1468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31"/>
              </a:lnSpc>
            </a:pPr>
            <a:r>
              <a:rPr lang="en-US" sz="24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Includes emergency supply checklist, real time survival instructions and the location of open shelters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FABAF46-3999-FD16-A527-4B5F3D0BBC8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724" y="5463304"/>
            <a:ext cx="2414051" cy="855781"/>
          </a:xfrm>
          <a:prstGeom prst="rect">
            <a:avLst/>
          </a:prstGeom>
        </p:spPr>
      </p:pic>
      <p:sp>
        <p:nvSpPr>
          <p:cNvPr id="37" name="TextBox 13">
            <a:extLst>
              <a:ext uri="{FF2B5EF4-FFF2-40B4-BE49-F238E27FC236}">
                <a16:creationId xmlns:a16="http://schemas.microsoft.com/office/drawing/2014/main" id="{CACF2B62-6761-388F-2393-2CBA7C9904D9}"/>
              </a:ext>
            </a:extLst>
          </p:cNvPr>
          <p:cNvSpPr txBox="1"/>
          <p:nvPr/>
        </p:nvSpPr>
        <p:spPr>
          <a:xfrm>
            <a:off x="9165550" y="8343687"/>
            <a:ext cx="6760173" cy="794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focuses on survival logistics and instructions, but lacks real-time sync or emotional support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F10AEE8-84C6-B6ED-3A4A-270833E087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73890" y="1566788"/>
            <a:ext cx="2312927" cy="3473149"/>
          </a:xfrm>
          <a:prstGeom prst="rect">
            <a:avLst/>
          </a:prstGeom>
        </p:spPr>
      </p:pic>
      <p:pic>
        <p:nvPicPr>
          <p:cNvPr id="1028" name="Picture 4" descr="Help Kids Cope - Apps on Google Play">
            <a:extLst>
              <a:ext uri="{FF2B5EF4-FFF2-40B4-BE49-F238E27FC236}">
                <a16:creationId xmlns:a16="http://schemas.microsoft.com/office/drawing/2014/main" id="{A041929E-C540-F06D-E58A-BD5D6D18E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8976" y="1612771"/>
            <a:ext cx="857617" cy="85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9" grpId="0"/>
      <p:bldP spid="10" grpId="0"/>
      <p:bldP spid="11" grpId="0"/>
      <p:bldP spid="12" grpId="0"/>
      <p:bldP spid="13" grpId="0"/>
      <p:bldP spid="14" grpId="0"/>
      <p:bldP spid="21" grpId="0"/>
      <p:bldP spid="22" grpId="0"/>
      <p:bldP spid="23" grpId="0"/>
      <p:bldP spid="26" grpId="0"/>
      <p:bldP spid="29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>
            <a:grpSpLocks/>
          </p:cNvGrpSpPr>
          <p:nvPr/>
        </p:nvGrpSpPr>
        <p:grpSpPr>
          <a:xfrm rot="-5400000">
            <a:off x="1411576" y="1828754"/>
            <a:ext cx="1469968" cy="4012687"/>
            <a:chOff x="0" y="0"/>
            <a:chExt cx="605698" cy="1756538"/>
          </a:xfrm>
        </p:grpSpPr>
        <p:sp>
          <p:nvSpPr>
            <p:cNvPr id="4" name="Freeform 4"/>
            <p:cNvSpPr>
              <a:spLocks/>
            </p:cNvSpPr>
            <p:nvPr/>
          </p:nvSpPr>
          <p:spPr>
            <a:xfrm>
              <a:off x="0" y="0"/>
              <a:ext cx="605698" cy="1756538"/>
            </a:xfrm>
            <a:custGeom>
              <a:avLst/>
              <a:gdLst/>
              <a:ahLst/>
              <a:cxnLst/>
              <a:rect l="l" t="t" r="r" b="b"/>
              <a:pathLst>
                <a:path w="605698" h="1756538">
                  <a:moveTo>
                    <a:pt x="100713" y="0"/>
                  </a:moveTo>
                  <a:lnTo>
                    <a:pt x="504985" y="0"/>
                  </a:lnTo>
                  <a:cubicBezTo>
                    <a:pt x="560607" y="0"/>
                    <a:pt x="605698" y="45091"/>
                    <a:pt x="605698" y="100713"/>
                  </a:cubicBezTo>
                  <a:lnTo>
                    <a:pt x="605698" y="1655825"/>
                  </a:lnTo>
                  <a:cubicBezTo>
                    <a:pt x="605698" y="1711447"/>
                    <a:pt x="560607" y="1756538"/>
                    <a:pt x="504985" y="1756538"/>
                  </a:cubicBezTo>
                  <a:lnTo>
                    <a:pt x="100713" y="1756538"/>
                  </a:lnTo>
                  <a:cubicBezTo>
                    <a:pt x="45091" y="1756538"/>
                    <a:pt x="0" y="1711447"/>
                    <a:pt x="0" y="1655825"/>
                  </a:cubicBezTo>
                  <a:lnTo>
                    <a:pt x="0" y="100713"/>
                  </a:lnTo>
                  <a:cubicBezTo>
                    <a:pt x="0" y="45091"/>
                    <a:pt x="45091" y="0"/>
                    <a:pt x="100713" y="0"/>
                  </a:cubicBezTo>
                  <a:close/>
                </a:path>
              </a:pathLst>
            </a:custGeom>
            <a:solidFill>
              <a:srgbClr val="FF66C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>
              <a:spLocks/>
            </p:cNvSpPr>
            <p:nvPr/>
          </p:nvSpPr>
          <p:spPr>
            <a:xfrm>
              <a:off x="0" y="-85725"/>
              <a:ext cx="605698" cy="18422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>
            <a:spLocks/>
          </p:cNvSpPr>
          <p:nvPr/>
        </p:nvSpPr>
        <p:spPr>
          <a:xfrm rot="2700000">
            <a:off x="233235" y="3225707"/>
            <a:ext cx="1268572" cy="1185145"/>
          </a:xfrm>
          <a:custGeom>
            <a:avLst/>
            <a:gdLst/>
            <a:ahLst/>
            <a:cxnLst/>
            <a:rect l="l" t="t" r="r" b="b"/>
            <a:pathLst>
              <a:path w="1194101" h="1185145">
                <a:moveTo>
                  <a:pt x="0" y="0"/>
                </a:moveTo>
                <a:lnTo>
                  <a:pt x="1194100" y="0"/>
                </a:lnTo>
                <a:lnTo>
                  <a:pt x="1194100" y="1185145"/>
                </a:lnTo>
                <a:lnTo>
                  <a:pt x="0" y="1185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7" name="Group 7"/>
          <p:cNvGrpSpPr>
            <a:grpSpLocks/>
          </p:cNvGrpSpPr>
          <p:nvPr/>
        </p:nvGrpSpPr>
        <p:grpSpPr>
          <a:xfrm rot="-5400000">
            <a:off x="1411576" y="4006434"/>
            <a:ext cx="1469968" cy="4012687"/>
            <a:chOff x="0" y="0"/>
            <a:chExt cx="605698" cy="1756538"/>
          </a:xfrm>
        </p:grpSpPr>
        <p:sp>
          <p:nvSpPr>
            <p:cNvPr id="8" name="Freeform 8"/>
            <p:cNvSpPr>
              <a:spLocks/>
            </p:cNvSpPr>
            <p:nvPr/>
          </p:nvSpPr>
          <p:spPr>
            <a:xfrm>
              <a:off x="0" y="0"/>
              <a:ext cx="605698" cy="1756538"/>
            </a:xfrm>
            <a:custGeom>
              <a:avLst/>
              <a:gdLst/>
              <a:ahLst/>
              <a:cxnLst/>
              <a:rect l="l" t="t" r="r" b="b"/>
              <a:pathLst>
                <a:path w="605698" h="1756538">
                  <a:moveTo>
                    <a:pt x="100713" y="0"/>
                  </a:moveTo>
                  <a:lnTo>
                    <a:pt x="504985" y="0"/>
                  </a:lnTo>
                  <a:cubicBezTo>
                    <a:pt x="560607" y="0"/>
                    <a:pt x="605698" y="45091"/>
                    <a:pt x="605698" y="100713"/>
                  </a:cubicBezTo>
                  <a:lnTo>
                    <a:pt x="605698" y="1655825"/>
                  </a:lnTo>
                  <a:cubicBezTo>
                    <a:pt x="605698" y="1711447"/>
                    <a:pt x="560607" y="1756538"/>
                    <a:pt x="504985" y="1756538"/>
                  </a:cubicBezTo>
                  <a:lnTo>
                    <a:pt x="100713" y="1756538"/>
                  </a:lnTo>
                  <a:cubicBezTo>
                    <a:pt x="45091" y="1756538"/>
                    <a:pt x="0" y="1711447"/>
                    <a:pt x="0" y="1655825"/>
                  </a:cubicBezTo>
                  <a:lnTo>
                    <a:pt x="0" y="100713"/>
                  </a:lnTo>
                  <a:cubicBezTo>
                    <a:pt x="0" y="45091"/>
                    <a:pt x="45091" y="0"/>
                    <a:pt x="100713" y="0"/>
                  </a:cubicBezTo>
                  <a:close/>
                </a:path>
              </a:pathLst>
            </a:custGeom>
            <a:solidFill>
              <a:srgbClr val="7ED9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TextBox 9"/>
            <p:cNvSpPr txBox="1">
              <a:spLocks/>
            </p:cNvSpPr>
            <p:nvPr/>
          </p:nvSpPr>
          <p:spPr>
            <a:xfrm>
              <a:off x="0" y="-85725"/>
              <a:ext cx="605698" cy="18422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>
            <a:spLocks/>
          </p:cNvSpPr>
          <p:nvPr/>
        </p:nvSpPr>
        <p:spPr>
          <a:xfrm rot="2700000">
            <a:off x="233235" y="5403387"/>
            <a:ext cx="1268572" cy="1185145"/>
          </a:xfrm>
          <a:custGeom>
            <a:avLst/>
            <a:gdLst/>
            <a:ahLst/>
            <a:cxnLst/>
            <a:rect l="l" t="t" r="r" b="b"/>
            <a:pathLst>
              <a:path w="1194101" h="1185145">
                <a:moveTo>
                  <a:pt x="0" y="0"/>
                </a:moveTo>
                <a:lnTo>
                  <a:pt x="1194100" y="0"/>
                </a:lnTo>
                <a:lnTo>
                  <a:pt x="1194100" y="1185145"/>
                </a:lnTo>
                <a:lnTo>
                  <a:pt x="0" y="1185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1" name="Group 11"/>
          <p:cNvGrpSpPr>
            <a:grpSpLocks/>
          </p:cNvGrpSpPr>
          <p:nvPr/>
        </p:nvGrpSpPr>
        <p:grpSpPr>
          <a:xfrm rot="-5400000">
            <a:off x="1411575" y="6185650"/>
            <a:ext cx="1469968" cy="4012686"/>
            <a:chOff x="0" y="0"/>
            <a:chExt cx="605698" cy="1756538"/>
          </a:xfrm>
        </p:grpSpPr>
        <p:sp>
          <p:nvSpPr>
            <p:cNvPr id="12" name="Freeform 12"/>
            <p:cNvSpPr>
              <a:spLocks/>
            </p:cNvSpPr>
            <p:nvPr/>
          </p:nvSpPr>
          <p:spPr>
            <a:xfrm>
              <a:off x="0" y="0"/>
              <a:ext cx="605698" cy="1756538"/>
            </a:xfrm>
            <a:custGeom>
              <a:avLst/>
              <a:gdLst/>
              <a:ahLst/>
              <a:cxnLst/>
              <a:rect l="l" t="t" r="r" b="b"/>
              <a:pathLst>
                <a:path w="605698" h="1756538">
                  <a:moveTo>
                    <a:pt x="100713" y="0"/>
                  </a:moveTo>
                  <a:lnTo>
                    <a:pt x="504985" y="0"/>
                  </a:lnTo>
                  <a:cubicBezTo>
                    <a:pt x="560607" y="0"/>
                    <a:pt x="605698" y="45091"/>
                    <a:pt x="605698" y="100713"/>
                  </a:cubicBezTo>
                  <a:lnTo>
                    <a:pt x="605698" y="1655825"/>
                  </a:lnTo>
                  <a:cubicBezTo>
                    <a:pt x="605698" y="1711447"/>
                    <a:pt x="560607" y="1756538"/>
                    <a:pt x="504985" y="1756538"/>
                  </a:cubicBezTo>
                  <a:lnTo>
                    <a:pt x="100713" y="1756538"/>
                  </a:lnTo>
                  <a:cubicBezTo>
                    <a:pt x="45091" y="1756538"/>
                    <a:pt x="0" y="1711447"/>
                    <a:pt x="0" y="1655825"/>
                  </a:cubicBezTo>
                  <a:lnTo>
                    <a:pt x="0" y="100713"/>
                  </a:lnTo>
                  <a:cubicBezTo>
                    <a:pt x="0" y="45091"/>
                    <a:pt x="45091" y="0"/>
                    <a:pt x="100713" y="0"/>
                  </a:cubicBezTo>
                  <a:close/>
                </a:path>
              </a:pathLst>
            </a:custGeom>
            <a:solidFill>
              <a:srgbClr val="FFC10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>
              <a:spLocks/>
            </p:cNvSpPr>
            <p:nvPr/>
          </p:nvSpPr>
          <p:spPr>
            <a:xfrm>
              <a:off x="0" y="-85725"/>
              <a:ext cx="605698" cy="18422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>
            <a:spLocks/>
          </p:cNvSpPr>
          <p:nvPr/>
        </p:nvSpPr>
        <p:spPr>
          <a:xfrm rot="2700000">
            <a:off x="233235" y="7581919"/>
            <a:ext cx="1268572" cy="1185145"/>
          </a:xfrm>
          <a:custGeom>
            <a:avLst/>
            <a:gdLst/>
            <a:ahLst/>
            <a:cxnLst/>
            <a:rect l="l" t="t" r="r" b="b"/>
            <a:pathLst>
              <a:path w="1194101" h="1185145">
                <a:moveTo>
                  <a:pt x="0" y="0"/>
                </a:moveTo>
                <a:lnTo>
                  <a:pt x="1194100" y="0"/>
                </a:lnTo>
                <a:lnTo>
                  <a:pt x="1194100" y="1185144"/>
                </a:lnTo>
                <a:lnTo>
                  <a:pt x="0" y="1185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15"/>
          <p:cNvSpPr/>
          <p:nvPr/>
        </p:nvSpPr>
        <p:spPr>
          <a:xfrm>
            <a:off x="4466530" y="1627841"/>
            <a:ext cx="2216186" cy="1004573"/>
          </a:xfrm>
          <a:custGeom>
            <a:avLst/>
            <a:gdLst/>
            <a:ahLst/>
            <a:cxnLst/>
            <a:rect l="l" t="t" r="r" b="b"/>
            <a:pathLst>
              <a:path w="3074066" h="1172835">
                <a:moveTo>
                  <a:pt x="0" y="0"/>
                </a:moveTo>
                <a:lnTo>
                  <a:pt x="3074067" y="0"/>
                </a:lnTo>
                <a:lnTo>
                  <a:pt x="3074067" y="1172835"/>
                </a:lnTo>
                <a:lnTo>
                  <a:pt x="0" y="11728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0" r="-200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he-IL"/>
          </a:p>
        </p:txBody>
      </p:sp>
      <p:sp>
        <p:nvSpPr>
          <p:cNvPr id="16" name="AutoShape 16"/>
          <p:cNvSpPr/>
          <p:nvPr/>
        </p:nvSpPr>
        <p:spPr>
          <a:xfrm flipH="1">
            <a:off x="4152900" y="2803467"/>
            <a:ext cx="12981981" cy="265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7" name="Freeform 17"/>
          <p:cNvSpPr/>
          <p:nvPr/>
        </p:nvSpPr>
        <p:spPr>
          <a:xfrm>
            <a:off x="7697978" y="1258305"/>
            <a:ext cx="1282664" cy="1252750"/>
          </a:xfrm>
          <a:custGeom>
            <a:avLst/>
            <a:gdLst/>
            <a:ahLst/>
            <a:cxnLst/>
            <a:rect l="l" t="t" r="r" b="b"/>
            <a:pathLst>
              <a:path w="1622472" h="1722735">
                <a:moveTo>
                  <a:pt x="0" y="0"/>
                </a:moveTo>
                <a:lnTo>
                  <a:pt x="1622473" y="0"/>
                </a:lnTo>
                <a:lnTo>
                  <a:pt x="1622473" y="1722735"/>
                </a:lnTo>
                <a:lnTo>
                  <a:pt x="0" y="1722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9000"/>
            </a:blip>
            <a:stretch>
              <a:fillRect l="-3089" r="-3089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8" name="TextBox 18"/>
          <p:cNvSpPr txBox="1">
            <a:spLocks/>
          </p:cNvSpPr>
          <p:nvPr/>
        </p:nvSpPr>
        <p:spPr>
          <a:xfrm>
            <a:off x="359270" y="3579098"/>
            <a:ext cx="963841" cy="454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487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19" name="TextBox 19"/>
          <p:cNvSpPr txBox="1">
            <a:spLocks/>
          </p:cNvSpPr>
          <p:nvPr/>
        </p:nvSpPr>
        <p:spPr>
          <a:xfrm>
            <a:off x="359270" y="5756779"/>
            <a:ext cx="963841" cy="454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487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20" name="TextBox 20"/>
          <p:cNvSpPr txBox="1">
            <a:spLocks/>
          </p:cNvSpPr>
          <p:nvPr/>
        </p:nvSpPr>
        <p:spPr>
          <a:xfrm>
            <a:off x="359270" y="7935310"/>
            <a:ext cx="963841" cy="454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487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329002" y="7432445"/>
            <a:ext cx="2627959" cy="1960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Gr</a:t>
            </a:r>
            <a:r>
              <a:rPr lang="en-US" sz="2000" b="1" u="none" strike="noStrike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oup sync: keeps the entire family connected and safe together.</a:t>
            </a:r>
          </a:p>
          <a:p>
            <a:pPr marL="0" lvl="0" indent="0" algn="ctr">
              <a:lnSpc>
                <a:spcPts val="3119"/>
              </a:lnSpc>
              <a:spcBef>
                <a:spcPct val="0"/>
              </a:spcBef>
            </a:pPr>
            <a:endParaRPr lang="en-US" sz="2000" b="1" u="none" strike="noStrike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TextBox 24"/>
          <p:cNvSpPr txBox="1">
            <a:spLocks/>
          </p:cNvSpPr>
          <p:nvPr/>
        </p:nvSpPr>
        <p:spPr>
          <a:xfrm>
            <a:off x="1582580" y="3596392"/>
            <a:ext cx="2398441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74"/>
              </a:lnSpc>
              <a:spcBef>
                <a:spcPct val="0"/>
              </a:spcBef>
            </a:pPr>
            <a:r>
              <a:rPr lang="en-US" sz="271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Prepar</a:t>
            </a:r>
            <a:r>
              <a:rPr lang="en-US" sz="2711" b="1" u="none" strike="noStrike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ation</a:t>
            </a:r>
          </a:p>
        </p:txBody>
      </p:sp>
      <p:sp>
        <p:nvSpPr>
          <p:cNvPr id="25" name="TextBox 25"/>
          <p:cNvSpPr txBox="1">
            <a:spLocks/>
          </p:cNvSpPr>
          <p:nvPr/>
        </p:nvSpPr>
        <p:spPr>
          <a:xfrm>
            <a:off x="1582580" y="5593097"/>
            <a:ext cx="2070040" cy="76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74"/>
              </a:lnSpc>
              <a:spcBef>
                <a:spcPct val="0"/>
              </a:spcBef>
            </a:pPr>
            <a:r>
              <a:rPr lang="en-US" sz="271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Stress Det</a:t>
            </a:r>
            <a:r>
              <a:rPr lang="en-US" sz="2711" b="1" u="none" strike="noStrike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ection</a:t>
            </a:r>
          </a:p>
        </p:txBody>
      </p:sp>
      <p:sp>
        <p:nvSpPr>
          <p:cNvPr id="26" name="TextBox 26"/>
          <p:cNvSpPr txBox="1">
            <a:spLocks/>
          </p:cNvSpPr>
          <p:nvPr/>
        </p:nvSpPr>
        <p:spPr>
          <a:xfrm>
            <a:off x="1582580" y="7952604"/>
            <a:ext cx="2070040" cy="376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74"/>
              </a:lnSpc>
              <a:spcBef>
                <a:spcPct val="0"/>
              </a:spcBef>
            </a:pPr>
            <a:r>
              <a:rPr lang="en-US" sz="271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Connecti</a:t>
            </a:r>
            <a:r>
              <a:rPr lang="en-US" sz="2711" b="1" u="none" strike="noStrike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3613" y="-117417"/>
            <a:ext cx="16230600" cy="125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25"/>
              </a:lnSpc>
              <a:spcBef>
                <a:spcPct val="0"/>
              </a:spcBef>
            </a:pPr>
            <a:r>
              <a:rPr lang="en-US" sz="7304" b="1" u="none" strike="noStrike">
                <a:solidFill>
                  <a:srgbClr val="322C23"/>
                </a:solidFill>
                <a:latin typeface="DM Sans Bold"/>
                <a:ea typeface="DM Sans Bold"/>
                <a:cs typeface="DM Sans Bold"/>
                <a:sym typeface="DM Sans Bold"/>
              </a:rPr>
              <a:t>Unique Value Proposition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828946" y="2172578"/>
            <a:ext cx="4965204" cy="455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alert apps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66530" y="3268444"/>
            <a:ext cx="2246959" cy="1301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Practice mode: trains the family early to prevent panic.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223060" y="5306237"/>
            <a:ext cx="2733901" cy="1635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38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AI sensors:</a:t>
            </a:r>
          </a:p>
          <a:p>
            <a:pPr algn="ctr">
              <a:lnSpc>
                <a:spcPts val="2638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 automatically detects stress </a:t>
            </a:r>
          </a:p>
          <a:p>
            <a:pPr algn="ctr">
              <a:lnSpc>
                <a:spcPts val="2638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by how you touch the phone.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E75F45B7-204F-E30F-A5E6-0A5B00BD92DD}"/>
              </a:ext>
            </a:extLst>
          </p:cNvPr>
          <p:cNvSpPr txBox="1"/>
          <p:nvPr/>
        </p:nvSpPr>
        <p:spPr>
          <a:xfrm>
            <a:off x="6997568" y="7839118"/>
            <a:ext cx="2627959" cy="767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119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Sends alerts to individuals.</a:t>
            </a: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9BF0581F-8A2F-B960-744D-EF9B7A6087B7}"/>
              </a:ext>
            </a:extLst>
          </p:cNvPr>
          <p:cNvSpPr txBox="1"/>
          <p:nvPr/>
        </p:nvSpPr>
        <p:spPr>
          <a:xfrm>
            <a:off x="6997569" y="5695382"/>
            <a:ext cx="2627959" cy="6347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Cannot sense user emotions.</a:t>
            </a:r>
          </a:p>
        </p:txBody>
      </p:sp>
      <p:sp>
        <p:nvSpPr>
          <p:cNvPr id="36" name="TextBox 29">
            <a:extLst>
              <a:ext uri="{FF2B5EF4-FFF2-40B4-BE49-F238E27FC236}">
                <a16:creationId xmlns:a16="http://schemas.microsoft.com/office/drawing/2014/main" id="{97FDD4FA-6653-D7EF-27BE-CBECC16007A9}"/>
              </a:ext>
            </a:extLst>
          </p:cNvPr>
          <p:cNvSpPr txBox="1"/>
          <p:nvPr/>
        </p:nvSpPr>
        <p:spPr>
          <a:xfrm>
            <a:off x="7211862" y="3468466"/>
            <a:ext cx="2246959" cy="767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12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Only active during an alarm.</a:t>
            </a:r>
          </a:p>
        </p:txBody>
      </p:sp>
      <p:sp>
        <p:nvSpPr>
          <p:cNvPr id="45" name="TextBox 29">
            <a:extLst>
              <a:ext uri="{FF2B5EF4-FFF2-40B4-BE49-F238E27FC236}">
                <a16:creationId xmlns:a16="http://schemas.microsoft.com/office/drawing/2014/main" id="{9D729945-0B7C-08A5-1AE6-F2D69A33084E}"/>
              </a:ext>
            </a:extLst>
          </p:cNvPr>
          <p:cNvSpPr txBox="1"/>
          <p:nvPr/>
        </p:nvSpPr>
        <p:spPr>
          <a:xfrm>
            <a:off x="9966882" y="3321830"/>
            <a:ext cx="2246959" cy="968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Passive monitoring of daily routines</a:t>
            </a:r>
          </a:p>
        </p:txBody>
      </p:sp>
      <p:sp>
        <p:nvSpPr>
          <p:cNvPr id="46" name="TextBox 29">
            <a:extLst>
              <a:ext uri="{FF2B5EF4-FFF2-40B4-BE49-F238E27FC236}">
                <a16:creationId xmlns:a16="http://schemas.microsoft.com/office/drawing/2014/main" id="{2E6DE41F-DF6C-0A24-A6B7-FF252B25AD15}"/>
              </a:ext>
            </a:extLst>
          </p:cNvPr>
          <p:cNvSpPr txBox="1"/>
          <p:nvPr/>
        </p:nvSpPr>
        <p:spPr>
          <a:xfrm>
            <a:off x="12905157" y="3268444"/>
            <a:ext cx="2246959" cy="1301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Static supply checklists and survival instructions</a:t>
            </a:r>
          </a:p>
        </p:txBody>
      </p:sp>
      <p:sp>
        <p:nvSpPr>
          <p:cNvPr id="47" name="TextBox 29">
            <a:extLst>
              <a:ext uri="{FF2B5EF4-FFF2-40B4-BE49-F238E27FC236}">
                <a16:creationId xmlns:a16="http://schemas.microsoft.com/office/drawing/2014/main" id="{5DB2FA34-7151-42B2-8415-EBE84843C34F}"/>
              </a:ext>
            </a:extLst>
          </p:cNvPr>
          <p:cNvSpPr txBox="1"/>
          <p:nvPr/>
        </p:nvSpPr>
        <p:spPr>
          <a:xfrm>
            <a:off x="15569044" y="3261552"/>
            <a:ext cx="2246959" cy="1301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Reading static scripts to learn how to talk to kids</a:t>
            </a:r>
          </a:p>
        </p:txBody>
      </p:sp>
      <p:sp>
        <p:nvSpPr>
          <p:cNvPr id="48" name="TextBox 29">
            <a:extLst>
              <a:ext uri="{FF2B5EF4-FFF2-40B4-BE49-F238E27FC236}">
                <a16:creationId xmlns:a16="http://schemas.microsoft.com/office/drawing/2014/main" id="{04468BAB-6787-3DD4-745D-860FF5E8D77C}"/>
              </a:ext>
            </a:extLst>
          </p:cNvPr>
          <p:cNvSpPr txBox="1"/>
          <p:nvPr/>
        </p:nvSpPr>
        <p:spPr>
          <a:xfrm>
            <a:off x="9966881" y="5685989"/>
            <a:ext cx="2246959" cy="301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None</a:t>
            </a:r>
          </a:p>
        </p:txBody>
      </p:sp>
      <p:sp>
        <p:nvSpPr>
          <p:cNvPr id="49" name="TextBox 29">
            <a:extLst>
              <a:ext uri="{FF2B5EF4-FFF2-40B4-BE49-F238E27FC236}">
                <a16:creationId xmlns:a16="http://schemas.microsoft.com/office/drawing/2014/main" id="{1E2E7C9C-3694-65B9-8300-2193FCD3F590}"/>
              </a:ext>
            </a:extLst>
          </p:cNvPr>
          <p:cNvSpPr txBox="1"/>
          <p:nvPr/>
        </p:nvSpPr>
        <p:spPr>
          <a:xfrm>
            <a:off x="12905156" y="5639662"/>
            <a:ext cx="2246959" cy="301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None</a:t>
            </a:r>
          </a:p>
        </p:txBody>
      </p:sp>
      <p:sp>
        <p:nvSpPr>
          <p:cNvPr id="50" name="TextBox 29">
            <a:extLst>
              <a:ext uri="{FF2B5EF4-FFF2-40B4-BE49-F238E27FC236}">
                <a16:creationId xmlns:a16="http://schemas.microsoft.com/office/drawing/2014/main" id="{17266C1A-F0A8-34F0-CB2D-AC645E99DAF4}"/>
              </a:ext>
            </a:extLst>
          </p:cNvPr>
          <p:cNvSpPr txBox="1"/>
          <p:nvPr/>
        </p:nvSpPr>
        <p:spPr>
          <a:xfrm>
            <a:off x="15569042" y="5393526"/>
            <a:ext cx="2246959" cy="1635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GB" sz="2000" b="1" dirty="0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Manual: requires the parent to observe and interpret distress</a:t>
            </a:r>
            <a:endParaRPr lang="en-US" sz="2000" b="1" dirty="0">
              <a:solidFill>
                <a:srgbClr val="000000"/>
              </a:solidFill>
              <a:latin typeface="Cy Grotesk Key Bold"/>
              <a:ea typeface="Cy Grotesk Key Bold"/>
              <a:cs typeface="Cy Grotesk Key Bold"/>
              <a:sym typeface="Cy Grotesk Key Bold"/>
            </a:endParaRPr>
          </a:p>
        </p:txBody>
      </p:sp>
      <p:sp>
        <p:nvSpPr>
          <p:cNvPr id="51" name="TextBox 29">
            <a:extLst>
              <a:ext uri="{FF2B5EF4-FFF2-40B4-BE49-F238E27FC236}">
                <a16:creationId xmlns:a16="http://schemas.microsoft.com/office/drawing/2014/main" id="{8B159500-40B5-CF83-9461-7C46DC161AF7}"/>
              </a:ext>
            </a:extLst>
          </p:cNvPr>
          <p:cNvSpPr txBox="1"/>
          <p:nvPr/>
        </p:nvSpPr>
        <p:spPr>
          <a:xfrm>
            <a:off x="9964423" y="7738770"/>
            <a:ext cx="2246959" cy="968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Location-based “circles” for family tracking</a:t>
            </a:r>
          </a:p>
        </p:txBody>
      </p:sp>
      <p:sp>
        <p:nvSpPr>
          <p:cNvPr id="52" name="TextBox 29">
            <a:extLst>
              <a:ext uri="{FF2B5EF4-FFF2-40B4-BE49-F238E27FC236}">
                <a16:creationId xmlns:a16="http://schemas.microsoft.com/office/drawing/2014/main" id="{029B963E-F8F0-9B98-234E-7CB02C88D7B6}"/>
              </a:ext>
            </a:extLst>
          </p:cNvPr>
          <p:cNvSpPr txBox="1"/>
          <p:nvPr/>
        </p:nvSpPr>
        <p:spPr>
          <a:xfrm>
            <a:off x="12905155" y="7738770"/>
            <a:ext cx="2246959" cy="968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Information provided to individuals</a:t>
            </a:r>
          </a:p>
        </p:txBody>
      </p:sp>
      <p:sp>
        <p:nvSpPr>
          <p:cNvPr id="53" name="TextBox 29">
            <a:extLst>
              <a:ext uri="{FF2B5EF4-FFF2-40B4-BE49-F238E27FC236}">
                <a16:creationId xmlns:a16="http://schemas.microsoft.com/office/drawing/2014/main" id="{C621F3C7-997C-7B79-A924-3D6170D44C97}"/>
              </a:ext>
            </a:extLst>
          </p:cNvPr>
          <p:cNvSpPr txBox="1"/>
          <p:nvPr/>
        </p:nvSpPr>
        <p:spPr>
          <a:xfrm>
            <a:off x="15569042" y="7668250"/>
            <a:ext cx="2246959" cy="1301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One-way parental guidance via text</a:t>
            </a:r>
          </a:p>
        </p:txBody>
      </p:sp>
      <p:sp>
        <p:nvSpPr>
          <p:cNvPr id="55" name="TextBox 28">
            <a:extLst>
              <a:ext uri="{FF2B5EF4-FFF2-40B4-BE49-F238E27FC236}">
                <a16:creationId xmlns:a16="http://schemas.microsoft.com/office/drawing/2014/main" id="{3218C073-4E3A-F256-2EC0-B2EDC975F6A4}"/>
              </a:ext>
            </a:extLst>
          </p:cNvPr>
          <p:cNvSpPr txBox="1"/>
          <p:nvPr/>
        </p:nvSpPr>
        <p:spPr>
          <a:xfrm>
            <a:off x="8607758" y="2176520"/>
            <a:ext cx="4965204" cy="455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Life360</a:t>
            </a:r>
          </a:p>
        </p:txBody>
      </p:sp>
      <p:sp>
        <p:nvSpPr>
          <p:cNvPr id="56" name="TextBox 28">
            <a:extLst>
              <a:ext uri="{FF2B5EF4-FFF2-40B4-BE49-F238E27FC236}">
                <a16:creationId xmlns:a16="http://schemas.microsoft.com/office/drawing/2014/main" id="{BF150362-8317-4D15-CBA7-EA92C6480019}"/>
              </a:ext>
            </a:extLst>
          </p:cNvPr>
          <p:cNvSpPr txBox="1"/>
          <p:nvPr/>
        </p:nvSpPr>
        <p:spPr>
          <a:xfrm>
            <a:off x="14111422" y="2131792"/>
            <a:ext cx="4965204" cy="455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Help Kids Cope</a:t>
            </a:r>
          </a:p>
        </p:txBody>
      </p:sp>
      <p:pic>
        <p:nvPicPr>
          <p:cNvPr id="60" name="Picture 4" descr="Help Kids Cope - Apps on Google Play">
            <a:extLst>
              <a:ext uri="{FF2B5EF4-FFF2-40B4-BE49-F238E27FC236}">
                <a16:creationId xmlns:a16="http://schemas.microsoft.com/office/drawing/2014/main" id="{73A5518B-E15E-5D4C-9E39-8E1626835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8260" y="1521142"/>
            <a:ext cx="621067" cy="62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FFC82F1-C9F3-A04C-4B92-58EC6C468D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2712" y="1493548"/>
            <a:ext cx="2616954" cy="791172"/>
          </a:xfrm>
          <a:prstGeom prst="rect">
            <a:avLst/>
          </a:prstGeom>
        </p:spPr>
      </p:pic>
      <p:sp>
        <p:nvSpPr>
          <p:cNvPr id="57" name="TextBox 28">
            <a:extLst>
              <a:ext uri="{FF2B5EF4-FFF2-40B4-BE49-F238E27FC236}">
                <a16:creationId xmlns:a16="http://schemas.microsoft.com/office/drawing/2014/main" id="{36E59653-7600-6414-845F-BCD361BA2951}"/>
              </a:ext>
            </a:extLst>
          </p:cNvPr>
          <p:cNvSpPr txBox="1"/>
          <p:nvPr/>
        </p:nvSpPr>
        <p:spPr>
          <a:xfrm>
            <a:off x="11546032" y="2122844"/>
            <a:ext cx="4965204" cy="455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FEMA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2B2ADB8-71DE-25A7-43E7-1FD3282531E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291" y="1407324"/>
            <a:ext cx="2414051" cy="8557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4" grpId="0" animBg="1"/>
      <p:bldP spid="18" grpId="0"/>
      <p:bldP spid="19" grpId="0"/>
      <p:bldP spid="20" grpId="0"/>
      <p:bldP spid="22" grpId="0"/>
      <p:bldP spid="24" grpId="0"/>
      <p:bldP spid="25" grpId="0"/>
      <p:bldP spid="26" grpId="0"/>
      <p:bldP spid="29" grpId="0"/>
      <p:bldP spid="31" grpId="0"/>
      <p:bldP spid="33" grpId="0"/>
      <p:bldP spid="34" grpId="0"/>
      <p:bldP spid="36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7454310" y="319414"/>
            <a:ext cx="1044306" cy="1295263"/>
          </a:xfrm>
          <a:custGeom>
            <a:avLst/>
            <a:gdLst/>
            <a:ahLst/>
            <a:cxnLst/>
            <a:rect l="l" t="t" r="r" b="b"/>
            <a:pathLst>
              <a:path w="1044306" h="1295263">
                <a:moveTo>
                  <a:pt x="0" y="0"/>
                </a:moveTo>
                <a:lnTo>
                  <a:pt x="1044306" y="0"/>
                </a:lnTo>
                <a:lnTo>
                  <a:pt x="1044306" y="1295264"/>
                </a:lnTo>
                <a:lnTo>
                  <a:pt x="0" y="1295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 rot="-5400000">
            <a:off x="16896982" y="9146612"/>
            <a:ext cx="914712" cy="846109"/>
          </a:xfrm>
          <a:custGeom>
            <a:avLst/>
            <a:gdLst/>
            <a:ahLst/>
            <a:cxnLst/>
            <a:rect l="l" t="t" r="r" b="b"/>
            <a:pathLst>
              <a:path w="914712" h="846109">
                <a:moveTo>
                  <a:pt x="0" y="0"/>
                </a:moveTo>
                <a:lnTo>
                  <a:pt x="914712" y="0"/>
                </a:lnTo>
                <a:lnTo>
                  <a:pt x="914712" y="846109"/>
                </a:lnTo>
                <a:lnTo>
                  <a:pt x="0" y="846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 rot="-5400000" flipH="1">
            <a:off x="178110" y="9334500"/>
            <a:ext cx="791741" cy="791741"/>
          </a:xfrm>
          <a:custGeom>
            <a:avLst/>
            <a:gdLst/>
            <a:ahLst/>
            <a:cxnLst/>
            <a:rect l="l" t="t" r="r" b="b"/>
            <a:pathLst>
              <a:path w="791741" h="791741">
                <a:moveTo>
                  <a:pt x="791742" y="0"/>
                </a:moveTo>
                <a:lnTo>
                  <a:pt x="0" y="0"/>
                </a:lnTo>
                <a:lnTo>
                  <a:pt x="0" y="791741"/>
                </a:lnTo>
                <a:lnTo>
                  <a:pt x="791742" y="791741"/>
                </a:lnTo>
                <a:lnTo>
                  <a:pt x="79174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1264980" y="-423444"/>
            <a:ext cx="1095959" cy="1096415"/>
          </a:xfrm>
          <a:custGeom>
            <a:avLst/>
            <a:gdLst/>
            <a:ahLst/>
            <a:cxnLst/>
            <a:rect l="l" t="t" r="r" b="b"/>
            <a:pathLst>
              <a:path w="1095959" h="1096415">
                <a:moveTo>
                  <a:pt x="0" y="0"/>
                </a:moveTo>
                <a:lnTo>
                  <a:pt x="1095959" y="0"/>
                </a:lnTo>
                <a:lnTo>
                  <a:pt x="1095959" y="1096415"/>
                </a:lnTo>
                <a:lnTo>
                  <a:pt x="0" y="10964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4847824" y="3683312"/>
            <a:ext cx="879923" cy="879923"/>
          </a:xfrm>
          <a:custGeom>
            <a:avLst/>
            <a:gdLst/>
            <a:ahLst/>
            <a:cxnLst/>
            <a:rect l="l" t="t" r="r" b="b"/>
            <a:pathLst>
              <a:path w="879923" h="879923">
                <a:moveTo>
                  <a:pt x="0" y="0"/>
                </a:moveTo>
                <a:lnTo>
                  <a:pt x="879923" y="0"/>
                </a:lnTo>
                <a:lnTo>
                  <a:pt x="879923" y="879923"/>
                </a:lnTo>
                <a:lnTo>
                  <a:pt x="0" y="8799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 rot="-10800000" flipH="1" flipV="1">
            <a:off x="1924136" y="4546859"/>
            <a:ext cx="7052113" cy="716315"/>
          </a:xfrm>
          <a:custGeom>
            <a:avLst/>
            <a:gdLst/>
            <a:ahLst/>
            <a:cxnLst/>
            <a:rect l="l" t="t" r="r" b="b"/>
            <a:pathLst>
              <a:path w="7052113" h="716315">
                <a:moveTo>
                  <a:pt x="7052113" y="716316"/>
                </a:moveTo>
                <a:lnTo>
                  <a:pt x="0" y="716316"/>
                </a:lnTo>
                <a:lnTo>
                  <a:pt x="0" y="0"/>
                </a:lnTo>
                <a:lnTo>
                  <a:pt x="7052113" y="0"/>
                </a:lnTo>
                <a:lnTo>
                  <a:pt x="7052113" y="716316"/>
                </a:lnTo>
                <a:close/>
              </a:path>
            </a:pathLst>
          </a:custGeom>
          <a:blipFill>
            <a:blip r:embed="rId13">
              <a:alphaModFix amt="29000"/>
            </a:blip>
            <a:stretch>
              <a:fillRect t="-6384" b="-6384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9" name="Group 9"/>
          <p:cNvGrpSpPr/>
          <p:nvPr/>
        </p:nvGrpSpPr>
        <p:grpSpPr>
          <a:xfrm>
            <a:off x="2004388" y="3340119"/>
            <a:ext cx="6891608" cy="1612473"/>
            <a:chOff x="0" y="0"/>
            <a:chExt cx="1297076" cy="3034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7075" cy="303485"/>
            </a:xfrm>
            <a:custGeom>
              <a:avLst/>
              <a:gdLst/>
              <a:ahLst/>
              <a:cxnLst/>
              <a:rect l="l" t="t" r="r" b="b"/>
              <a:pathLst>
                <a:path w="1297075" h="303485">
                  <a:moveTo>
                    <a:pt x="30331" y="0"/>
                  </a:moveTo>
                  <a:lnTo>
                    <a:pt x="1266744" y="0"/>
                  </a:lnTo>
                  <a:cubicBezTo>
                    <a:pt x="1283496" y="0"/>
                    <a:pt x="1297075" y="13580"/>
                    <a:pt x="1297075" y="30331"/>
                  </a:cubicBezTo>
                  <a:lnTo>
                    <a:pt x="1297075" y="273154"/>
                  </a:lnTo>
                  <a:cubicBezTo>
                    <a:pt x="1297075" y="289905"/>
                    <a:pt x="1283496" y="303485"/>
                    <a:pt x="1266744" y="303485"/>
                  </a:cubicBezTo>
                  <a:lnTo>
                    <a:pt x="30331" y="303485"/>
                  </a:lnTo>
                  <a:cubicBezTo>
                    <a:pt x="13580" y="303485"/>
                    <a:pt x="0" y="289905"/>
                    <a:pt x="0" y="273154"/>
                  </a:cubicBezTo>
                  <a:lnTo>
                    <a:pt x="0" y="30331"/>
                  </a:lnTo>
                  <a:cubicBezTo>
                    <a:pt x="0" y="13580"/>
                    <a:pt x="13580" y="0"/>
                    <a:pt x="3033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97076" cy="341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16326" y="2865355"/>
            <a:ext cx="1002313" cy="100231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78E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 u="none" strike="noStrike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01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655428" y="2838963"/>
            <a:ext cx="3287325" cy="1368349"/>
          </a:xfrm>
          <a:custGeom>
            <a:avLst/>
            <a:gdLst/>
            <a:ahLst/>
            <a:cxnLst/>
            <a:rect l="l" t="t" r="r" b="b"/>
            <a:pathLst>
              <a:path w="3287325" h="1368349">
                <a:moveTo>
                  <a:pt x="0" y="0"/>
                </a:moveTo>
                <a:lnTo>
                  <a:pt x="3287324" y="0"/>
                </a:lnTo>
                <a:lnTo>
                  <a:pt x="3287324" y="1368349"/>
                </a:lnTo>
                <a:lnTo>
                  <a:pt x="0" y="13683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/>
          <p:cNvSpPr/>
          <p:nvPr/>
        </p:nvSpPr>
        <p:spPr>
          <a:xfrm rot="-10800000" flipH="1" flipV="1">
            <a:off x="1950520" y="7775964"/>
            <a:ext cx="6560613" cy="666391"/>
          </a:xfrm>
          <a:custGeom>
            <a:avLst/>
            <a:gdLst/>
            <a:ahLst/>
            <a:cxnLst/>
            <a:rect l="l" t="t" r="r" b="b"/>
            <a:pathLst>
              <a:path w="6560613" h="666391">
                <a:moveTo>
                  <a:pt x="6560613" y="666391"/>
                </a:moveTo>
                <a:lnTo>
                  <a:pt x="0" y="666391"/>
                </a:lnTo>
                <a:lnTo>
                  <a:pt x="0" y="0"/>
                </a:lnTo>
                <a:lnTo>
                  <a:pt x="6560613" y="0"/>
                </a:lnTo>
                <a:lnTo>
                  <a:pt x="6560613" y="666391"/>
                </a:lnTo>
                <a:close/>
              </a:path>
            </a:pathLst>
          </a:custGeom>
          <a:blipFill>
            <a:blip r:embed="rId13">
              <a:alphaModFix amt="29000"/>
            </a:blip>
            <a:stretch>
              <a:fillRect t="-6384" b="-6384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7" name="Group 17"/>
          <p:cNvGrpSpPr/>
          <p:nvPr/>
        </p:nvGrpSpPr>
        <p:grpSpPr>
          <a:xfrm>
            <a:off x="2025179" y="6653328"/>
            <a:ext cx="6411295" cy="1500091"/>
            <a:chOff x="0" y="0"/>
            <a:chExt cx="1297076" cy="30348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97075" cy="303485"/>
            </a:xfrm>
            <a:custGeom>
              <a:avLst/>
              <a:gdLst/>
              <a:ahLst/>
              <a:cxnLst/>
              <a:rect l="l" t="t" r="r" b="b"/>
              <a:pathLst>
                <a:path w="1297075" h="303485">
                  <a:moveTo>
                    <a:pt x="32604" y="0"/>
                  </a:moveTo>
                  <a:lnTo>
                    <a:pt x="1264472" y="0"/>
                  </a:lnTo>
                  <a:cubicBezTo>
                    <a:pt x="1282478" y="0"/>
                    <a:pt x="1297075" y="14597"/>
                    <a:pt x="1297075" y="32604"/>
                  </a:cubicBezTo>
                  <a:lnTo>
                    <a:pt x="1297075" y="270881"/>
                  </a:lnTo>
                  <a:cubicBezTo>
                    <a:pt x="1297075" y="288888"/>
                    <a:pt x="1282478" y="303485"/>
                    <a:pt x="1264472" y="303485"/>
                  </a:cubicBezTo>
                  <a:lnTo>
                    <a:pt x="32604" y="303485"/>
                  </a:lnTo>
                  <a:cubicBezTo>
                    <a:pt x="14597" y="303485"/>
                    <a:pt x="0" y="288888"/>
                    <a:pt x="0" y="270881"/>
                  </a:cubicBezTo>
                  <a:lnTo>
                    <a:pt x="0" y="32604"/>
                  </a:lnTo>
                  <a:cubicBezTo>
                    <a:pt x="0" y="14597"/>
                    <a:pt x="14597" y="0"/>
                    <a:pt x="3260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297076" cy="341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83173" y="6211350"/>
            <a:ext cx="932456" cy="93245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BC4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 u="none" strike="noStrike" dirty="0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02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1700540" y="6187100"/>
            <a:ext cx="3058213" cy="1272981"/>
          </a:xfrm>
          <a:custGeom>
            <a:avLst/>
            <a:gdLst/>
            <a:ahLst/>
            <a:cxnLst/>
            <a:rect l="l" t="t" r="r" b="b"/>
            <a:pathLst>
              <a:path w="3058213" h="1272981">
                <a:moveTo>
                  <a:pt x="0" y="0"/>
                </a:moveTo>
                <a:lnTo>
                  <a:pt x="3058213" y="0"/>
                </a:lnTo>
                <a:lnTo>
                  <a:pt x="3058213" y="1272981"/>
                </a:lnTo>
                <a:lnTo>
                  <a:pt x="0" y="127298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4" name="Freeform 24"/>
          <p:cNvSpPr/>
          <p:nvPr/>
        </p:nvSpPr>
        <p:spPr>
          <a:xfrm rot="-10800000" flipH="1" flipV="1">
            <a:off x="11621597" y="4456918"/>
            <a:ext cx="6680734" cy="678593"/>
          </a:xfrm>
          <a:custGeom>
            <a:avLst/>
            <a:gdLst/>
            <a:ahLst/>
            <a:cxnLst/>
            <a:rect l="l" t="t" r="r" b="b"/>
            <a:pathLst>
              <a:path w="6680734" h="678593">
                <a:moveTo>
                  <a:pt x="6680734" y="678593"/>
                </a:moveTo>
                <a:lnTo>
                  <a:pt x="0" y="678593"/>
                </a:lnTo>
                <a:lnTo>
                  <a:pt x="0" y="0"/>
                </a:lnTo>
                <a:lnTo>
                  <a:pt x="6680734" y="0"/>
                </a:lnTo>
                <a:lnTo>
                  <a:pt x="6680734" y="678593"/>
                </a:lnTo>
                <a:close/>
              </a:path>
            </a:pathLst>
          </a:custGeom>
          <a:blipFill>
            <a:blip r:embed="rId13">
              <a:alphaModFix amt="29000"/>
            </a:blip>
            <a:stretch>
              <a:fillRect t="-6384" b="-6384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25" name="Group 25"/>
          <p:cNvGrpSpPr/>
          <p:nvPr/>
        </p:nvGrpSpPr>
        <p:grpSpPr>
          <a:xfrm>
            <a:off x="11697623" y="3313727"/>
            <a:ext cx="6528682" cy="1527557"/>
            <a:chOff x="0" y="0"/>
            <a:chExt cx="1297076" cy="30348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97075" cy="303485"/>
            </a:xfrm>
            <a:custGeom>
              <a:avLst/>
              <a:gdLst/>
              <a:ahLst/>
              <a:cxnLst/>
              <a:rect l="l" t="t" r="r" b="b"/>
              <a:pathLst>
                <a:path w="1297075" h="303485">
                  <a:moveTo>
                    <a:pt x="32017" y="0"/>
                  </a:moveTo>
                  <a:lnTo>
                    <a:pt x="1265058" y="0"/>
                  </a:lnTo>
                  <a:cubicBezTo>
                    <a:pt x="1282741" y="0"/>
                    <a:pt x="1297075" y="14335"/>
                    <a:pt x="1297075" y="32017"/>
                  </a:cubicBezTo>
                  <a:lnTo>
                    <a:pt x="1297075" y="271468"/>
                  </a:lnTo>
                  <a:cubicBezTo>
                    <a:pt x="1297075" y="289150"/>
                    <a:pt x="1282741" y="303485"/>
                    <a:pt x="1265058" y="303485"/>
                  </a:cubicBezTo>
                  <a:lnTo>
                    <a:pt x="32017" y="303485"/>
                  </a:lnTo>
                  <a:cubicBezTo>
                    <a:pt x="14335" y="303485"/>
                    <a:pt x="0" y="289150"/>
                    <a:pt x="0" y="271468"/>
                  </a:cubicBezTo>
                  <a:lnTo>
                    <a:pt x="0" y="32017"/>
                  </a:lnTo>
                  <a:cubicBezTo>
                    <a:pt x="0" y="14335"/>
                    <a:pt x="14335" y="0"/>
                    <a:pt x="3201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297076" cy="3415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466628" y="2865355"/>
            <a:ext cx="949529" cy="949529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A69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 u="none" strike="noStrike" dirty="0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03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11367039" y="2838963"/>
            <a:ext cx="3114208" cy="1296289"/>
          </a:xfrm>
          <a:custGeom>
            <a:avLst/>
            <a:gdLst/>
            <a:ahLst/>
            <a:cxnLst/>
            <a:rect l="l" t="t" r="r" b="b"/>
            <a:pathLst>
              <a:path w="3114208" h="1296289">
                <a:moveTo>
                  <a:pt x="0" y="0"/>
                </a:moveTo>
                <a:lnTo>
                  <a:pt x="3114207" y="0"/>
                </a:lnTo>
                <a:lnTo>
                  <a:pt x="3114207" y="1296289"/>
                </a:lnTo>
                <a:lnTo>
                  <a:pt x="0" y="129628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2" name="Group 32"/>
          <p:cNvGrpSpPr/>
          <p:nvPr/>
        </p:nvGrpSpPr>
        <p:grpSpPr>
          <a:xfrm>
            <a:off x="11560089" y="6652957"/>
            <a:ext cx="6116620" cy="1674534"/>
            <a:chOff x="0" y="0"/>
            <a:chExt cx="1306453" cy="35766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06453" cy="357665"/>
            </a:xfrm>
            <a:custGeom>
              <a:avLst/>
              <a:gdLst/>
              <a:ahLst/>
              <a:cxnLst/>
              <a:rect l="l" t="t" r="r" b="b"/>
              <a:pathLst>
                <a:path w="1306453" h="357665">
                  <a:moveTo>
                    <a:pt x="34174" y="0"/>
                  </a:moveTo>
                  <a:lnTo>
                    <a:pt x="1272278" y="0"/>
                  </a:lnTo>
                  <a:cubicBezTo>
                    <a:pt x="1291152" y="0"/>
                    <a:pt x="1306453" y="15300"/>
                    <a:pt x="1306453" y="34174"/>
                  </a:cubicBezTo>
                  <a:lnTo>
                    <a:pt x="1306453" y="323490"/>
                  </a:lnTo>
                  <a:cubicBezTo>
                    <a:pt x="1306453" y="332554"/>
                    <a:pt x="1302852" y="341246"/>
                    <a:pt x="1296443" y="347655"/>
                  </a:cubicBezTo>
                  <a:cubicBezTo>
                    <a:pt x="1290034" y="354064"/>
                    <a:pt x="1281342" y="357665"/>
                    <a:pt x="1272278" y="357665"/>
                  </a:cubicBezTo>
                  <a:lnTo>
                    <a:pt x="34174" y="357665"/>
                  </a:lnTo>
                  <a:cubicBezTo>
                    <a:pt x="25111" y="357665"/>
                    <a:pt x="16418" y="354064"/>
                    <a:pt x="10009" y="347655"/>
                  </a:cubicBezTo>
                  <a:cubicBezTo>
                    <a:pt x="3601" y="341246"/>
                    <a:pt x="0" y="332554"/>
                    <a:pt x="0" y="323490"/>
                  </a:cubicBezTo>
                  <a:lnTo>
                    <a:pt x="0" y="34174"/>
                  </a:lnTo>
                  <a:cubicBezTo>
                    <a:pt x="0" y="25111"/>
                    <a:pt x="3601" y="16418"/>
                    <a:pt x="10009" y="10009"/>
                  </a:cubicBezTo>
                  <a:cubicBezTo>
                    <a:pt x="16418" y="3601"/>
                    <a:pt x="25111" y="0"/>
                    <a:pt x="3417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306453" cy="395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467975" y="6211350"/>
            <a:ext cx="883214" cy="883214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C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 b="1" u="none" strike="noStrike">
                  <a:solidFill>
                    <a:srgbClr val="FFFFFF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04</a:t>
              </a:r>
            </a:p>
          </p:txBody>
        </p:sp>
      </p:grpSp>
      <p:sp>
        <p:nvSpPr>
          <p:cNvPr id="38" name="Freeform 38"/>
          <p:cNvSpPr/>
          <p:nvPr/>
        </p:nvSpPr>
        <p:spPr>
          <a:xfrm>
            <a:off x="11252593" y="6211350"/>
            <a:ext cx="2896711" cy="1205756"/>
          </a:xfrm>
          <a:custGeom>
            <a:avLst/>
            <a:gdLst/>
            <a:ahLst/>
            <a:cxnLst/>
            <a:rect l="l" t="t" r="r" b="b"/>
            <a:pathLst>
              <a:path w="2896711" h="1205756">
                <a:moveTo>
                  <a:pt x="0" y="0"/>
                </a:moveTo>
                <a:lnTo>
                  <a:pt x="2896711" y="0"/>
                </a:lnTo>
                <a:lnTo>
                  <a:pt x="2896711" y="1205756"/>
                </a:lnTo>
                <a:lnTo>
                  <a:pt x="0" y="120575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926689" y="3868450"/>
            <a:ext cx="2508671" cy="2007795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52125" y="7460864"/>
            <a:ext cx="2391137" cy="1962984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477812" y="7133759"/>
            <a:ext cx="1565671" cy="2030568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65930" y="3378200"/>
            <a:ext cx="1730052" cy="2056336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-124903" y="62141"/>
            <a:ext cx="16545191" cy="125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25"/>
              </a:lnSpc>
              <a:spcBef>
                <a:spcPct val="0"/>
              </a:spcBef>
            </a:pPr>
            <a:r>
              <a:rPr lang="en-US" sz="7304" b="1" u="none" strike="noStrike">
                <a:solidFill>
                  <a:srgbClr val="322C23"/>
                </a:solidFill>
                <a:latin typeface="DM Sans Bold"/>
                <a:ea typeface="DM Sans Bold"/>
                <a:cs typeface="DM Sans Bold"/>
                <a:sym typeface="DM Sans Bold"/>
              </a:rPr>
              <a:t>SaferTogether – Our Solution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296524" y="2916620"/>
            <a:ext cx="2991261" cy="423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26"/>
              </a:lnSpc>
              <a:spcBef>
                <a:spcPct val="0"/>
              </a:spcBef>
            </a:pPr>
            <a:r>
              <a:rPr lang="en-US" sz="2518" b="1" dirty="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Real-Time Sync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094177" y="3736641"/>
            <a:ext cx="5697151" cy="7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4"/>
              </a:lnSpc>
              <a:spcBef>
                <a:spcPct val="0"/>
              </a:spcBef>
            </a:pPr>
            <a:r>
              <a:rPr lang="en-US" sz="2238" b="1" dirty="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 quick "Check-in" button to l</a:t>
            </a:r>
            <a:r>
              <a:rPr lang="en-US" sz="2238" b="1" u="none" strike="noStrike" dirty="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et everyone know you are safe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296955" y="6256025"/>
            <a:ext cx="2247418" cy="397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80"/>
              </a:lnSpc>
              <a:spcBef>
                <a:spcPct val="0"/>
              </a:spcBef>
            </a:pPr>
            <a:r>
              <a:rPr lang="en-US" sz="2343" b="1" dirty="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Fun Activities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563422" y="7105706"/>
            <a:ext cx="5300086" cy="716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6"/>
              </a:lnSpc>
              <a:spcBef>
                <a:spcPct val="0"/>
              </a:spcBef>
            </a:pPr>
            <a:r>
              <a:rPr lang="en-US" sz="2082" b="1" dirty="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Int</a:t>
            </a:r>
            <a:r>
              <a:rPr lang="en-US" sz="2082" b="1" u="none" strike="noStrike" dirty="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eractive, collaborative games to distract children and lower stress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974374" y="2910022"/>
            <a:ext cx="2288567" cy="403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40"/>
              </a:lnSpc>
              <a:spcBef>
                <a:spcPct val="0"/>
              </a:spcBef>
            </a:pPr>
            <a:r>
              <a:rPr lang="en-US" sz="2386" b="1" dirty="0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Smart Support: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818587" y="3580260"/>
            <a:ext cx="5397127" cy="1455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9"/>
              </a:lnSpc>
              <a:spcBef>
                <a:spcPct val="0"/>
              </a:spcBef>
            </a:pPr>
            <a:r>
              <a:rPr lang="en-US" sz="2121" b="1" dirty="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AI detects high </a:t>
            </a:r>
            <a:r>
              <a:rPr lang="en-US" sz="2121" b="1" u="none" strike="noStrike" dirty="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anxiety levels using phone sensors (like touch and movement).</a:t>
            </a:r>
          </a:p>
          <a:p>
            <a:pPr algn="l">
              <a:lnSpc>
                <a:spcPts val="2969"/>
              </a:lnSpc>
              <a:spcBef>
                <a:spcPct val="0"/>
              </a:spcBef>
            </a:pPr>
            <a:endParaRPr lang="en-US" sz="2121" b="1" u="none" strike="noStrike" dirty="0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  <a:p>
            <a:pPr marL="0" lvl="0" indent="0" algn="l">
              <a:lnSpc>
                <a:spcPts val="2969"/>
              </a:lnSpc>
              <a:spcBef>
                <a:spcPct val="0"/>
              </a:spcBef>
            </a:pPr>
            <a:endParaRPr lang="en-US" sz="2121" b="1" u="none" strike="noStrike" dirty="0">
              <a:solidFill>
                <a:srgbClr val="00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1817512" y="6274121"/>
            <a:ext cx="2128734" cy="378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7"/>
              </a:lnSpc>
              <a:spcBef>
                <a:spcPct val="0"/>
              </a:spcBef>
            </a:pPr>
            <a:r>
              <a:rPr lang="en-US" sz="2219" b="1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Insight Reports: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817512" y="6906581"/>
            <a:ext cx="5020191" cy="1244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3"/>
              </a:lnSpc>
              <a:spcBef>
                <a:spcPct val="0"/>
              </a:spcBef>
            </a:pPr>
            <a:r>
              <a:rPr lang="en-US" sz="2395" b="1" dirty="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Parents get a r</a:t>
            </a:r>
            <a:r>
              <a:rPr lang="en-US" sz="2395" b="1" u="none" strike="noStrike" dirty="0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eport after the event to understand their child’s emotional state.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49401" y="1476816"/>
            <a:ext cx="9639899" cy="438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1"/>
              </a:lnSpc>
              <a:spcBef>
                <a:spcPct val="0"/>
              </a:spcBef>
            </a:pPr>
            <a:r>
              <a:rPr lang="en-US" sz="2622" b="1" u="none" strike="noStrike" spc="97">
                <a:solidFill>
                  <a:srgbClr val="073B7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 Smart Way to Manage Emergencies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7264703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31" grpId="0" animBg="1"/>
      <p:bldP spid="38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15715203" y="528803"/>
            <a:ext cx="1955850" cy="2641306"/>
          </a:xfrm>
          <a:custGeom>
            <a:avLst/>
            <a:gdLst/>
            <a:ahLst/>
            <a:cxnLst/>
            <a:rect l="l" t="t" r="r" b="b"/>
            <a:pathLst>
              <a:path w="1955850" h="2641306">
                <a:moveTo>
                  <a:pt x="0" y="0"/>
                </a:moveTo>
                <a:lnTo>
                  <a:pt x="1955850" y="0"/>
                </a:lnTo>
                <a:lnTo>
                  <a:pt x="1955850" y="2641306"/>
                </a:lnTo>
                <a:lnTo>
                  <a:pt x="0" y="26413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5" name="Group 5"/>
          <p:cNvGrpSpPr/>
          <p:nvPr/>
        </p:nvGrpSpPr>
        <p:grpSpPr>
          <a:xfrm>
            <a:off x="3572420" y="2085797"/>
            <a:ext cx="727944" cy="746708"/>
            <a:chOff x="0" y="0"/>
            <a:chExt cx="812800" cy="8337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33751"/>
            </a:xfrm>
            <a:custGeom>
              <a:avLst/>
              <a:gdLst/>
              <a:ahLst/>
              <a:cxnLst/>
              <a:rect l="l" t="t" r="r" b="b"/>
              <a:pathLst>
                <a:path w="812800" h="833751">
                  <a:moveTo>
                    <a:pt x="406400" y="0"/>
                  </a:moveTo>
                  <a:cubicBezTo>
                    <a:pt x="181951" y="0"/>
                    <a:pt x="0" y="186642"/>
                    <a:pt x="0" y="416876"/>
                  </a:cubicBezTo>
                  <a:cubicBezTo>
                    <a:pt x="0" y="647109"/>
                    <a:pt x="181951" y="833751"/>
                    <a:pt x="406400" y="833751"/>
                  </a:cubicBezTo>
                  <a:cubicBezTo>
                    <a:pt x="630849" y="833751"/>
                    <a:pt x="812800" y="647109"/>
                    <a:pt x="812800" y="416876"/>
                  </a:cubicBezTo>
                  <a:cubicBezTo>
                    <a:pt x="812800" y="18664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3E3E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0064"/>
              <a:ext cx="660400" cy="715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57079" y="2085797"/>
            <a:ext cx="727944" cy="746708"/>
            <a:chOff x="0" y="0"/>
            <a:chExt cx="812800" cy="8337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33751"/>
            </a:xfrm>
            <a:custGeom>
              <a:avLst/>
              <a:gdLst/>
              <a:ahLst/>
              <a:cxnLst/>
              <a:rect l="l" t="t" r="r" b="b"/>
              <a:pathLst>
                <a:path w="812800" h="833751">
                  <a:moveTo>
                    <a:pt x="406400" y="0"/>
                  </a:moveTo>
                  <a:cubicBezTo>
                    <a:pt x="181951" y="0"/>
                    <a:pt x="0" y="186642"/>
                    <a:pt x="0" y="416876"/>
                  </a:cubicBezTo>
                  <a:cubicBezTo>
                    <a:pt x="0" y="647109"/>
                    <a:pt x="181951" y="833751"/>
                    <a:pt x="406400" y="833751"/>
                  </a:cubicBezTo>
                  <a:cubicBezTo>
                    <a:pt x="630849" y="833751"/>
                    <a:pt x="812800" y="647109"/>
                    <a:pt x="812800" y="416876"/>
                  </a:cubicBezTo>
                  <a:cubicBezTo>
                    <a:pt x="812800" y="18664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3E3E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0064"/>
              <a:ext cx="660400" cy="715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31205" y="2085797"/>
            <a:ext cx="727944" cy="746708"/>
            <a:chOff x="0" y="0"/>
            <a:chExt cx="812800" cy="83375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33751"/>
            </a:xfrm>
            <a:custGeom>
              <a:avLst/>
              <a:gdLst/>
              <a:ahLst/>
              <a:cxnLst/>
              <a:rect l="l" t="t" r="r" b="b"/>
              <a:pathLst>
                <a:path w="812800" h="833751">
                  <a:moveTo>
                    <a:pt x="406400" y="0"/>
                  </a:moveTo>
                  <a:cubicBezTo>
                    <a:pt x="181951" y="0"/>
                    <a:pt x="0" y="186642"/>
                    <a:pt x="0" y="416876"/>
                  </a:cubicBezTo>
                  <a:cubicBezTo>
                    <a:pt x="0" y="647109"/>
                    <a:pt x="181951" y="833751"/>
                    <a:pt x="406400" y="833751"/>
                  </a:cubicBezTo>
                  <a:cubicBezTo>
                    <a:pt x="630849" y="833751"/>
                    <a:pt x="812800" y="647109"/>
                    <a:pt x="812800" y="416876"/>
                  </a:cubicBezTo>
                  <a:cubicBezTo>
                    <a:pt x="812800" y="18664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3E3E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0064"/>
              <a:ext cx="660400" cy="715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03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rot="5400000" flipH="1" flipV="1">
            <a:off x="11799943" y="3755301"/>
            <a:ext cx="5973846" cy="4711871"/>
          </a:xfrm>
          <a:custGeom>
            <a:avLst/>
            <a:gdLst/>
            <a:ahLst/>
            <a:cxnLst/>
            <a:rect l="l" t="t" r="r" b="b"/>
            <a:pathLst>
              <a:path w="5973846" h="4711871">
                <a:moveTo>
                  <a:pt x="5973846" y="4711871"/>
                </a:moveTo>
                <a:lnTo>
                  <a:pt x="0" y="4711871"/>
                </a:lnTo>
                <a:lnTo>
                  <a:pt x="0" y="0"/>
                </a:lnTo>
                <a:lnTo>
                  <a:pt x="5973846" y="0"/>
                </a:lnTo>
                <a:lnTo>
                  <a:pt x="5973846" y="471187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15"/>
          <p:cNvSpPr/>
          <p:nvPr/>
        </p:nvSpPr>
        <p:spPr>
          <a:xfrm rot="5400000" flipH="1" flipV="1">
            <a:off x="6234129" y="3755301"/>
            <a:ext cx="5973846" cy="4711871"/>
          </a:xfrm>
          <a:custGeom>
            <a:avLst/>
            <a:gdLst/>
            <a:ahLst/>
            <a:cxnLst/>
            <a:rect l="l" t="t" r="r" b="b"/>
            <a:pathLst>
              <a:path w="5973846" h="4711871">
                <a:moveTo>
                  <a:pt x="5973845" y="4711871"/>
                </a:moveTo>
                <a:lnTo>
                  <a:pt x="0" y="4711871"/>
                </a:lnTo>
                <a:lnTo>
                  <a:pt x="0" y="0"/>
                </a:lnTo>
                <a:lnTo>
                  <a:pt x="5973845" y="0"/>
                </a:lnTo>
                <a:lnTo>
                  <a:pt x="5973845" y="471187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/>
          <p:cNvSpPr/>
          <p:nvPr/>
        </p:nvSpPr>
        <p:spPr>
          <a:xfrm rot="5400000" flipH="1" flipV="1">
            <a:off x="747841" y="3755301"/>
            <a:ext cx="5973846" cy="4711871"/>
          </a:xfrm>
          <a:custGeom>
            <a:avLst/>
            <a:gdLst/>
            <a:ahLst/>
            <a:cxnLst/>
            <a:rect l="l" t="t" r="r" b="b"/>
            <a:pathLst>
              <a:path w="5973846" h="4711871">
                <a:moveTo>
                  <a:pt x="5973845" y="4711871"/>
                </a:moveTo>
                <a:lnTo>
                  <a:pt x="0" y="4711871"/>
                </a:lnTo>
                <a:lnTo>
                  <a:pt x="0" y="0"/>
                </a:lnTo>
                <a:lnTo>
                  <a:pt x="5973845" y="0"/>
                </a:lnTo>
                <a:lnTo>
                  <a:pt x="5973845" y="471187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Freeform 17"/>
          <p:cNvSpPr/>
          <p:nvPr/>
        </p:nvSpPr>
        <p:spPr>
          <a:xfrm>
            <a:off x="0" y="0"/>
            <a:ext cx="1385312" cy="1198295"/>
          </a:xfrm>
          <a:custGeom>
            <a:avLst/>
            <a:gdLst/>
            <a:ahLst/>
            <a:cxnLst/>
            <a:rect l="l" t="t" r="r" b="b"/>
            <a:pathLst>
              <a:path w="1385312" h="1198295">
                <a:moveTo>
                  <a:pt x="0" y="0"/>
                </a:moveTo>
                <a:lnTo>
                  <a:pt x="1385312" y="0"/>
                </a:lnTo>
                <a:lnTo>
                  <a:pt x="1385312" y="1198295"/>
                </a:lnTo>
                <a:lnTo>
                  <a:pt x="0" y="11982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8" name="Freeform 18"/>
          <p:cNvSpPr/>
          <p:nvPr/>
        </p:nvSpPr>
        <p:spPr>
          <a:xfrm>
            <a:off x="0" y="9334500"/>
            <a:ext cx="1384935" cy="953874"/>
          </a:xfrm>
          <a:custGeom>
            <a:avLst/>
            <a:gdLst/>
            <a:ahLst/>
            <a:cxnLst/>
            <a:rect l="l" t="t" r="r" b="b"/>
            <a:pathLst>
              <a:path w="1384935" h="953874">
                <a:moveTo>
                  <a:pt x="0" y="0"/>
                </a:moveTo>
                <a:lnTo>
                  <a:pt x="1384935" y="0"/>
                </a:lnTo>
                <a:lnTo>
                  <a:pt x="1384935" y="953874"/>
                </a:lnTo>
                <a:lnTo>
                  <a:pt x="0" y="9538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9" name="Freeform 19"/>
          <p:cNvSpPr/>
          <p:nvPr/>
        </p:nvSpPr>
        <p:spPr>
          <a:xfrm flipH="1" flipV="1">
            <a:off x="16807138" y="99612"/>
            <a:ext cx="1384935" cy="1191044"/>
          </a:xfrm>
          <a:custGeom>
            <a:avLst/>
            <a:gdLst/>
            <a:ahLst/>
            <a:cxnLst/>
            <a:rect l="l" t="t" r="r" b="b"/>
            <a:pathLst>
              <a:path w="1384935" h="1191044">
                <a:moveTo>
                  <a:pt x="1384935" y="1191044"/>
                </a:moveTo>
                <a:lnTo>
                  <a:pt x="0" y="1191044"/>
                </a:lnTo>
                <a:lnTo>
                  <a:pt x="0" y="0"/>
                </a:lnTo>
                <a:lnTo>
                  <a:pt x="1384935" y="0"/>
                </a:lnTo>
                <a:lnTo>
                  <a:pt x="1384935" y="1191044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0" name="Freeform 20"/>
          <p:cNvSpPr/>
          <p:nvPr/>
        </p:nvSpPr>
        <p:spPr>
          <a:xfrm>
            <a:off x="17485336" y="8837560"/>
            <a:ext cx="1480862" cy="1571207"/>
          </a:xfrm>
          <a:custGeom>
            <a:avLst/>
            <a:gdLst/>
            <a:ahLst/>
            <a:cxnLst/>
            <a:rect l="l" t="t" r="r" b="b"/>
            <a:pathLst>
              <a:path w="1480862" h="1571207">
                <a:moveTo>
                  <a:pt x="0" y="0"/>
                </a:moveTo>
                <a:lnTo>
                  <a:pt x="1480862" y="0"/>
                </a:lnTo>
                <a:lnTo>
                  <a:pt x="1480862" y="1571207"/>
                </a:lnTo>
                <a:lnTo>
                  <a:pt x="0" y="15712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1951" y="7877817"/>
            <a:ext cx="1255824" cy="133128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01714" y="7870413"/>
            <a:ext cx="1160666" cy="992651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60824" y="7241181"/>
            <a:ext cx="2456564" cy="206169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02352" y="7098466"/>
            <a:ext cx="1994329" cy="1737339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33470" y="6360411"/>
            <a:ext cx="3012770" cy="2911695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378434" y="5191421"/>
            <a:ext cx="3629432" cy="1234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39"/>
              </a:lnSpc>
              <a:spcBef>
                <a:spcPct val="0"/>
              </a:spcBef>
            </a:pPr>
            <a:r>
              <a:rPr lang="en-US" sz="2385">
                <a:solidFill>
                  <a:srgbClr val="484853"/>
                </a:solidFill>
                <a:latin typeface="Garet"/>
                <a:ea typeface="Garet"/>
                <a:cs typeface="Garet"/>
                <a:sym typeface="Garet"/>
              </a:rPr>
              <a:t>Networ</a:t>
            </a:r>
            <a:r>
              <a:rPr lang="en-US" sz="2385" u="none" strike="noStrike">
                <a:solidFill>
                  <a:srgbClr val="484853"/>
                </a:solidFill>
                <a:latin typeface="Garet"/>
                <a:ea typeface="Garet"/>
                <a:cs typeface="Garet"/>
                <a:sym typeface="Garet"/>
              </a:rPr>
              <a:t>ks can crash during emergencies.</a:t>
            </a:r>
          </a:p>
          <a:p>
            <a:pPr marL="0" lvl="0" indent="0" algn="l">
              <a:lnSpc>
                <a:spcPts val="3339"/>
              </a:lnSpc>
              <a:spcBef>
                <a:spcPct val="0"/>
              </a:spcBef>
            </a:pPr>
            <a:endParaRPr lang="en-US" sz="2385" u="none" strike="noStrike">
              <a:solidFill>
                <a:srgbClr val="484853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864723" y="5191421"/>
            <a:ext cx="3025223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484853"/>
                </a:solidFill>
                <a:latin typeface="Garet"/>
                <a:ea typeface="Garet"/>
                <a:cs typeface="Garet"/>
                <a:sym typeface="Garet"/>
              </a:rPr>
              <a:t>Physica</a:t>
            </a:r>
            <a:r>
              <a:rPr lang="en-US" sz="2199" u="none" strike="noStrike">
                <a:solidFill>
                  <a:srgbClr val="484853"/>
                </a:solidFill>
                <a:latin typeface="Garet"/>
                <a:ea typeface="Garet"/>
                <a:cs typeface="Garet"/>
                <a:sym typeface="Garet"/>
              </a:rPr>
              <a:t>l activity (running to a shelter) can mimic stress-induced tremors.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378434" y="3597550"/>
            <a:ext cx="3025223" cy="129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78"/>
              </a:lnSpc>
              <a:spcBef>
                <a:spcPct val="0"/>
              </a:spcBef>
            </a:pPr>
            <a:r>
              <a:rPr lang="en-US" sz="377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Internet problems: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64723" y="3597551"/>
            <a:ext cx="3531531" cy="129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78"/>
              </a:lnSpc>
              <a:spcBef>
                <a:spcPct val="0"/>
              </a:spcBef>
            </a:pPr>
            <a:r>
              <a:rPr lang="en-US" sz="377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Is it stress or movement ?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331102" y="5312902"/>
            <a:ext cx="3476035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dirty="0">
                <a:solidFill>
                  <a:srgbClr val="484853"/>
                </a:solidFill>
                <a:latin typeface="Garet"/>
                <a:ea typeface="Garet"/>
                <a:cs typeface="Garet"/>
                <a:sym typeface="Garet"/>
              </a:rPr>
              <a:t>Panick</a:t>
            </a:r>
            <a:r>
              <a:rPr lang="en-US" sz="2200" u="none" strike="noStrike" dirty="0">
                <a:solidFill>
                  <a:srgbClr val="484853"/>
                </a:solidFill>
                <a:latin typeface="Garet"/>
                <a:ea typeface="Garet"/>
                <a:cs typeface="Garet"/>
                <a:sym typeface="Garet"/>
              </a:rPr>
              <a:t>ed users struggle with complex interfaces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822562" y="3520432"/>
            <a:ext cx="4218886" cy="129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78"/>
              </a:lnSpc>
              <a:spcBef>
                <a:spcPct val="0"/>
              </a:spcBef>
            </a:pPr>
            <a:r>
              <a:rPr lang="en-US" sz="377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User adoption under pressure: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52430" y="-11131"/>
            <a:ext cx="8963170" cy="1860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5217"/>
              </a:lnSpc>
              <a:spcBef>
                <a:spcPct val="0"/>
              </a:spcBef>
            </a:pPr>
            <a:r>
              <a:rPr lang="en-US" sz="10869" b="1" dirty="0">
                <a:solidFill>
                  <a:srgbClr val="322C23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10869" b="1" u="none" strike="noStrike" dirty="0">
                <a:solidFill>
                  <a:srgbClr val="322C23"/>
                </a:solidFill>
                <a:latin typeface="DM Sans Bold"/>
                <a:ea typeface="DM Sans Bold"/>
                <a:cs typeface="DM Sans Bold"/>
                <a:sym typeface="DM Sans Bold"/>
              </a:rPr>
              <a:t>Challenges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/>
          <p:nvPr/>
        </p:nvGrpSpPr>
        <p:grpSpPr>
          <a:xfrm>
            <a:off x="3440133" y="1928292"/>
            <a:ext cx="745659" cy="764880"/>
            <a:chOff x="0" y="0"/>
            <a:chExt cx="812800" cy="8337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33751"/>
            </a:xfrm>
            <a:custGeom>
              <a:avLst/>
              <a:gdLst/>
              <a:ahLst/>
              <a:cxnLst/>
              <a:rect l="l" t="t" r="r" b="b"/>
              <a:pathLst>
                <a:path w="812800" h="833751">
                  <a:moveTo>
                    <a:pt x="406400" y="0"/>
                  </a:moveTo>
                  <a:cubicBezTo>
                    <a:pt x="181951" y="0"/>
                    <a:pt x="0" y="186642"/>
                    <a:pt x="0" y="416876"/>
                  </a:cubicBezTo>
                  <a:cubicBezTo>
                    <a:pt x="0" y="647109"/>
                    <a:pt x="181951" y="833751"/>
                    <a:pt x="406400" y="833751"/>
                  </a:cubicBezTo>
                  <a:cubicBezTo>
                    <a:pt x="630849" y="833751"/>
                    <a:pt x="812800" y="647109"/>
                    <a:pt x="812800" y="416876"/>
                  </a:cubicBezTo>
                  <a:cubicBezTo>
                    <a:pt x="812800" y="18664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9F4C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40064"/>
              <a:ext cx="660400" cy="715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66484" y="1928292"/>
            <a:ext cx="745659" cy="764880"/>
            <a:chOff x="0" y="0"/>
            <a:chExt cx="812800" cy="8337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33751"/>
            </a:xfrm>
            <a:custGeom>
              <a:avLst/>
              <a:gdLst/>
              <a:ahLst/>
              <a:cxnLst/>
              <a:rect l="l" t="t" r="r" b="b"/>
              <a:pathLst>
                <a:path w="812800" h="833751">
                  <a:moveTo>
                    <a:pt x="406400" y="0"/>
                  </a:moveTo>
                  <a:cubicBezTo>
                    <a:pt x="181951" y="0"/>
                    <a:pt x="0" y="186642"/>
                    <a:pt x="0" y="416876"/>
                  </a:cubicBezTo>
                  <a:cubicBezTo>
                    <a:pt x="0" y="647109"/>
                    <a:pt x="181951" y="833751"/>
                    <a:pt x="406400" y="833751"/>
                  </a:cubicBezTo>
                  <a:cubicBezTo>
                    <a:pt x="630849" y="833751"/>
                    <a:pt x="812800" y="647109"/>
                    <a:pt x="812800" y="416876"/>
                  </a:cubicBezTo>
                  <a:cubicBezTo>
                    <a:pt x="812800" y="18664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9F4C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40064"/>
              <a:ext cx="660400" cy="715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02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5512493" y="99612"/>
            <a:ext cx="2713274" cy="3210975"/>
          </a:xfrm>
          <a:custGeom>
            <a:avLst/>
            <a:gdLst/>
            <a:ahLst/>
            <a:cxnLst/>
            <a:rect l="l" t="t" r="r" b="b"/>
            <a:pathLst>
              <a:path w="2713274" h="3210975">
                <a:moveTo>
                  <a:pt x="0" y="0"/>
                </a:moveTo>
                <a:lnTo>
                  <a:pt x="2713274" y="0"/>
                </a:lnTo>
                <a:lnTo>
                  <a:pt x="2713274" y="3210975"/>
                </a:lnTo>
                <a:lnTo>
                  <a:pt x="0" y="32109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1" name="Group 11"/>
          <p:cNvGrpSpPr/>
          <p:nvPr/>
        </p:nvGrpSpPr>
        <p:grpSpPr>
          <a:xfrm>
            <a:off x="14892835" y="1928292"/>
            <a:ext cx="745659" cy="764880"/>
            <a:chOff x="0" y="0"/>
            <a:chExt cx="812800" cy="83375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33751"/>
            </a:xfrm>
            <a:custGeom>
              <a:avLst/>
              <a:gdLst/>
              <a:ahLst/>
              <a:cxnLst/>
              <a:rect l="l" t="t" r="r" b="b"/>
              <a:pathLst>
                <a:path w="812800" h="833751">
                  <a:moveTo>
                    <a:pt x="406400" y="0"/>
                  </a:moveTo>
                  <a:cubicBezTo>
                    <a:pt x="181951" y="0"/>
                    <a:pt x="0" y="186642"/>
                    <a:pt x="0" y="416876"/>
                  </a:cubicBezTo>
                  <a:cubicBezTo>
                    <a:pt x="0" y="647109"/>
                    <a:pt x="181951" y="833751"/>
                    <a:pt x="406400" y="833751"/>
                  </a:cubicBezTo>
                  <a:cubicBezTo>
                    <a:pt x="630849" y="833751"/>
                    <a:pt x="812800" y="647109"/>
                    <a:pt x="812800" y="416876"/>
                  </a:cubicBezTo>
                  <a:cubicBezTo>
                    <a:pt x="812800" y="18664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9F4C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0064"/>
              <a:ext cx="660400" cy="715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03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rot="5400000" flipH="1" flipV="1">
            <a:off x="11786418" y="3638426"/>
            <a:ext cx="6119225" cy="4826539"/>
          </a:xfrm>
          <a:custGeom>
            <a:avLst/>
            <a:gdLst/>
            <a:ahLst/>
            <a:cxnLst/>
            <a:rect l="l" t="t" r="r" b="b"/>
            <a:pathLst>
              <a:path w="6119225" h="4826539">
                <a:moveTo>
                  <a:pt x="6119225" y="4826539"/>
                </a:moveTo>
                <a:lnTo>
                  <a:pt x="0" y="4826539"/>
                </a:lnTo>
                <a:lnTo>
                  <a:pt x="0" y="0"/>
                </a:lnTo>
                <a:lnTo>
                  <a:pt x="6119225" y="0"/>
                </a:lnTo>
                <a:lnTo>
                  <a:pt x="6119225" y="482653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15"/>
          <p:cNvSpPr/>
          <p:nvPr/>
        </p:nvSpPr>
        <p:spPr>
          <a:xfrm rot="5400000" flipH="1" flipV="1">
            <a:off x="6166616" y="3638426"/>
            <a:ext cx="6119225" cy="4826539"/>
          </a:xfrm>
          <a:custGeom>
            <a:avLst/>
            <a:gdLst/>
            <a:ahLst/>
            <a:cxnLst/>
            <a:rect l="l" t="t" r="r" b="b"/>
            <a:pathLst>
              <a:path w="6119225" h="4826539">
                <a:moveTo>
                  <a:pt x="6119225" y="4826539"/>
                </a:moveTo>
                <a:lnTo>
                  <a:pt x="0" y="4826539"/>
                </a:lnTo>
                <a:lnTo>
                  <a:pt x="0" y="0"/>
                </a:lnTo>
                <a:lnTo>
                  <a:pt x="6119225" y="0"/>
                </a:lnTo>
                <a:lnTo>
                  <a:pt x="6119225" y="482653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/>
          <p:cNvSpPr/>
          <p:nvPr/>
        </p:nvSpPr>
        <p:spPr>
          <a:xfrm rot="5400000" flipH="1" flipV="1">
            <a:off x="546814" y="3638426"/>
            <a:ext cx="6119225" cy="4826539"/>
          </a:xfrm>
          <a:custGeom>
            <a:avLst/>
            <a:gdLst/>
            <a:ahLst/>
            <a:cxnLst/>
            <a:rect l="l" t="t" r="r" b="b"/>
            <a:pathLst>
              <a:path w="6119225" h="4826539">
                <a:moveTo>
                  <a:pt x="6119225" y="4826539"/>
                </a:moveTo>
                <a:lnTo>
                  <a:pt x="0" y="4826539"/>
                </a:lnTo>
                <a:lnTo>
                  <a:pt x="0" y="0"/>
                </a:lnTo>
                <a:lnTo>
                  <a:pt x="6119225" y="0"/>
                </a:lnTo>
                <a:lnTo>
                  <a:pt x="6119225" y="482653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Freeform 17"/>
          <p:cNvSpPr/>
          <p:nvPr/>
        </p:nvSpPr>
        <p:spPr>
          <a:xfrm>
            <a:off x="0" y="0"/>
            <a:ext cx="1385312" cy="1198295"/>
          </a:xfrm>
          <a:custGeom>
            <a:avLst/>
            <a:gdLst/>
            <a:ahLst/>
            <a:cxnLst/>
            <a:rect l="l" t="t" r="r" b="b"/>
            <a:pathLst>
              <a:path w="1385312" h="1198295">
                <a:moveTo>
                  <a:pt x="0" y="0"/>
                </a:moveTo>
                <a:lnTo>
                  <a:pt x="1385312" y="0"/>
                </a:lnTo>
                <a:lnTo>
                  <a:pt x="1385312" y="1198295"/>
                </a:lnTo>
                <a:lnTo>
                  <a:pt x="0" y="11982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8" name="Freeform 18"/>
          <p:cNvSpPr/>
          <p:nvPr/>
        </p:nvSpPr>
        <p:spPr>
          <a:xfrm>
            <a:off x="0" y="9334500"/>
            <a:ext cx="1384935" cy="953874"/>
          </a:xfrm>
          <a:custGeom>
            <a:avLst/>
            <a:gdLst/>
            <a:ahLst/>
            <a:cxnLst/>
            <a:rect l="l" t="t" r="r" b="b"/>
            <a:pathLst>
              <a:path w="1384935" h="953874">
                <a:moveTo>
                  <a:pt x="0" y="0"/>
                </a:moveTo>
                <a:lnTo>
                  <a:pt x="1384935" y="0"/>
                </a:lnTo>
                <a:lnTo>
                  <a:pt x="1384935" y="953874"/>
                </a:lnTo>
                <a:lnTo>
                  <a:pt x="0" y="9538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9" name="Freeform 19"/>
          <p:cNvSpPr/>
          <p:nvPr/>
        </p:nvSpPr>
        <p:spPr>
          <a:xfrm flipH="1" flipV="1">
            <a:off x="16807138" y="99612"/>
            <a:ext cx="1384935" cy="1191044"/>
          </a:xfrm>
          <a:custGeom>
            <a:avLst/>
            <a:gdLst/>
            <a:ahLst/>
            <a:cxnLst/>
            <a:rect l="l" t="t" r="r" b="b"/>
            <a:pathLst>
              <a:path w="1384935" h="1191044">
                <a:moveTo>
                  <a:pt x="1384935" y="1191044"/>
                </a:moveTo>
                <a:lnTo>
                  <a:pt x="0" y="1191044"/>
                </a:lnTo>
                <a:lnTo>
                  <a:pt x="0" y="0"/>
                </a:lnTo>
                <a:lnTo>
                  <a:pt x="1384935" y="0"/>
                </a:lnTo>
                <a:lnTo>
                  <a:pt x="1384935" y="1191044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0" name="Freeform 20"/>
          <p:cNvSpPr/>
          <p:nvPr/>
        </p:nvSpPr>
        <p:spPr>
          <a:xfrm>
            <a:off x="17485336" y="8837560"/>
            <a:ext cx="1480862" cy="1571207"/>
          </a:xfrm>
          <a:custGeom>
            <a:avLst/>
            <a:gdLst/>
            <a:ahLst/>
            <a:cxnLst/>
            <a:rect l="l" t="t" r="r" b="b"/>
            <a:pathLst>
              <a:path w="1480862" h="1571207">
                <a:moveTo>
                  <a:pt x="0" y="0"/>
                </a:moveTo>
                <a:lnTo>
                  <a:pt x="1480862" y="0"/>
                </a:lnTo>
                <a:lnTo>
                  <a:pt x="1480862" y="1571207"/>
                </a:lnTo>
                <a:lnTo>
                  <a:pt x="0" y="15712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1024" y="7861267"/>
            <a:ext cx="1286386" cy="1363681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52881" y="7853683"/>
            <a:ext cx="1188912" cy="101680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14074" y="7074123"/>
            <a:ext cx="2516347" cy="211186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73004" y="7062949"/>
            <a:ext cx="2042863" cy="1779619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436749" y="6385928"/>
            <a:ext cx="3086089" cy="2982554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723770" y="5100897"/>
            <a:ext cx="4594837" cy="168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79"/>
              </a:lnSpc>
              <a:spcBef>
                <a:spcPct val="0"/>
              </a:spcBef>
            </a:pPr>
            <a:r>
              <a:rPr lang="en-US" sz="2413">
                <a:solidFill>
                  <a:srgbClr val="484853"/>
                </a:solidFill>
                <a:latin typeface="Garet"/>
                <a:ea typeface="Garet"/>
                <a:cs typeface="Garet"/>
                <a:sym typeface="Garet"/>
              </a:rPr>
              <a:t>The app saves little information</a:t>
            </a:r>
            <a:r>
              <a:rPr lang="en-US" sz="2413" u="none" strike="noStrike">
                <a:solidFill>
                  <a:srgbClr val="484853"/>
                </a:solidFill>
                <a:latin typeface="Garet"/>
                <a:ea typeface="Garet"/>
                <a:cs typeface="Garet"/>
                <a:sym typeface="Garet"/>
              </a:rPr>
              <a:t> and stores information on the cache memory.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347694" y="4955299"/>
            <a:ext cx="4595869" cy="168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79"/>
              </a:lnSpc>
              <a:spcBef>
                <a:spcPct val="0"/>
              </a:spcBef>
            </a:pPr>
            <a:r>
              <a:rPr lang="en-US" sz="2413">
                <a:solidFill>
                  <a:srgbClr val="484853"/>
                </a:solidFill>
                <a:latin typeface="Garet"/>
                <a:ea typeface="Garet"/>
                <a:cs typeface="Garet"/>
                <a:sym typeface="Garet"/>
              </a:rPr>
              <a:t>Comparing rea</a:t>
            </a:r>
            <a:r>
              <a:rPr lang="en-US" sz="2413" u="none" strike="noStrike">
                <a:solidFill>
                  <a:srgbClr val="484853"/>
                </a:solidFill>
                <a:latin typeface="Garet"/>
                <a:ea typeface="Garet"/>
                <a:cs typeface="Garet"/>
                <a:sym typeface="Garet"/>
              </a:rPr>
              <a:t>l-time telemetry against a personalized baseline from "Practice Mode".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83739" y="3755133"/>
            <a:ext cx="4834867" cy="656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07"/>
              </a:lnSpc>
              <a:spcBef>
                <a:spcPct val="0"/>
              </a:spcBef>
            </a:pPr>
            <a:r>
              <a:rPr lang="en-US" sz="3862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Internet solution: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36892" y="3468934"/>
            <a:ext cx="3617474" cy="136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07"/>
              </a:lnSpc>
              <a:spcBef>
                <a:spcPct val="0"/>
              </a:spcBef>
            </a:pPr>
            <a:r>
              <a:rPr lang="en-US" sz="3862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Is it stress or movement ?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937744" y="5078493"/>
            <a:ext cx="4193583" cy="1732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4"/>
              </a:lnSpc>
              <a:spcBef>
                <a:spcPct val="0"/>
              </a:spcBef>
            </a:pPr>
            <a:r>
              <a:rPr lang="en-US" sz="2460" u="none" strike="noStrike" spc="-95">
                <a:solidFill>
                  <a:srgbClr val="484853"/>
                </a:solidFill>
                <a:latin typeface="Garet"/>
                <a:ea typeface="Garet"/>
                <a:cs typeface="Garet"/>
                <a:sym typeface="Garet"/>
              </a:rPr>
              <a:t>Fitts's Law Design Zero navigation automated triggers.</a:t>
            </a:r>
          </a:p>
          <a:p>
            <a:pPr marL="0" lvl="0" indent="0" algn="l">
              <a:lnSpc>
                <a:spcPts val="3444"/>
              </a:lnSpc>
              <a:spcBef>
                <a:spcPct val="0"/>
              </a:spcBef>
            </a:pPr>
            <a:endParaRPr lang="en-US" sz="2460" u="none" strike="noStrike" spc="-95">
              <a:solidFill>
                <a:srgbClr val="484853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937744" y="3468933"/>
            <a:ext cx="4321556" cy="1334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07"/>
              </a:lnSpc>
              <a:spcBef>
                <a:spcPct val="0"/>
              </a:spcBef>
            </a:pPr>
            <a:r>
              <a:rPr lang="en-US" sz="3862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User adoption under pressure: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06166" y="-155488"/>
            <a:ext cx="6656633" cy="1860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5217"/>
              </a:lnSpc>
              <a:spcBef>
                <a:spcPct val="0"/>
              </a:spcBef>
            </a:pPr>
            <a:r>
              <a:rPr lang="en-US" sz="10869" b="1" dirty="0">
                <a:solidFill>
                  <a:srgbClr val="322C23"/>
                </a:solidFill>
                <a:latin typeface="DM Sans Bold"/>
                <a:ea typeface="DM Sans Bold"/>
                <a:cs typeface="DM Sans Bold"/>
                <a:sym typeface="DM Sans Bold"/>
              </a:rPr>
              <a:t>Solution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TextBox 4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2448" y="179989"/>
            <a:ext cx="7712124" cy="44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3"/>
              </a:lnSpc>
            </a:pPr>
            <a:r>
              <a:rPr lang="en-US" sz="6288" b="1" dirty="0">
                <a:solidFill>
                  <a:srgbClr val="322C23"/>
                </a:solidFill>
                <a:latin typeface="DM Sans Bold"/>
                <a:ea typeface="DM Sans Bold"/>
                <a:cs typeface="DM Sans Bold"/>
                <a:sym typeface="DM Sans Bold"/>
              </a:rPr>
              <a:t>System Architecture and Design</a:t>
            </a:r>
          </a:p>
          <a:p>
            <a:pPr marL="0" lvl="0" indent="0" algn="ctr">
              <a:lnSpc>
                <a:spcPts val="8803"/>
              </a:lnSpc>
              <a:spcBef>
                <a:spcPct val="0"/>
              </a:spcBef>
            </a:pPr>
            <a:endParaRPr lang="en-US" sz="6288" b="1" dirty="0">
              <a:solidFill>
                <a:srgbClr val="322C23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9" name="תמונה 8" descr="תמונה שמכילה צילום מסך, טקסט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28711FC-380D-DA3B-6A88-1A248241B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4452"/>
            <a:ext cx="10020300" cy="9880853"/>
          </a:xfrm>
          <a:prstGeom prst="rect">
            <a:avLst/>
          </a:prstGeom>
        </p:spPr>
      </p:pic>
    </p:spTree>
  </p:cSld>
  <p:clrMapOvr>
    <a:masterClrMapping/>
  </p:clrMapOvr>
  <p:transition spd="med">
    <p:cover dir="r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741</Words>
  <Application>Microsoft Office PowerPoint</Application>
  <PresentationFormat>Custom</PresentationFormat>
  <Paragraphs>155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42" baseType="lpstr">
      <vt:lpstr>Century Gothic Paneuropean</vt:lpstr>
      <vt:lpstr>Canva Sans Bold</vt:lpstr>
      <vt:lpstr>Garet</vt:lpstr>
      <vt:lpstr>Proxima Nova Bold</vt:lpstr>
      <vt:lpstr>Quattrocento</vt:lpstr>
      <vt:lpstr>Aristotelica Pro</vt:lpstr>
      <vt:lpstr>Quattrocento Bold</vt:lpstr>
      <vt:lpstr>Literata Bold</vt:lpstr>
      <vt:lpstr>DM Sans</vt:lpstr>
      <vt:lpstr>Century Gothic Paneuropean Bold</vt:lpstr>
      <vt:lpstr>Poppins Bold</vt:lpstr>
      <vt:lpstr>Garet Bold</vt:lpstr>
      <vt:lpstr>Calibri</vt:lpstr>
      <vt:lpstr>Cy Grotesk Key Bold</vt:lpstr>
      <vt:lpstr>Canva Sans</vt:lpstr>
      <vt:lpstr>Arial</vt:lpstr>
      <vt:lpstr>League Spartan</vt:lpstr>
      <vt:lpstr>Ballpoint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Code: 26-1-D-21 Students: Avner Shimon Bar Leibovich Advisor: PhD. Moshe Sulami</dc:title>
  <dc:creator>אבנר שמעון</dc:creator>
  <cp:lastModifiedBy>בר ליבוביץ</cp:lastModifiedBy>
  <cp:revision>11</cp:revision>
  <dcterms:created xsi:type="dcterms:W3CDTF">2006-08-16T00:00:00Z</dcterms:created>
  <dcterms:modified xsi:type="dcterms:W3CDTF">2026-02-08T10:32:30Z</dcterms:modified>
  <dc:identifier>DAG-xT5-SEg</dc:identifier>
</cp:coreProperties>
</file>